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74" r:id="rId14"/>
    <p:sldId id="270" r:id="rId15"/>
    <p:sldId id="271" r:id="rId16"/>
    <p:sldId id="275" r:id="rId17"/>
    <p:sldId id="278" r:id="rId18"/>
    <p:sldId id="27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FF99"/>
    <a:srgbClr val="19B72C"/>
    <a:srgbClr val="FF6699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Оксана\Documents\лето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332656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 «Детский сад № 55» ГБОУ СОШ №19 г.Сызрань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3429000"/>
            <a:ext cx="9144000" cy="3705275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>
              <a:buNone/>
            </a:pPr>
            <a:endParaRPr lang="ru-RU" sz="17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Родительское собрание в старшей группе компенсирующей направленности</a:t>
            </a:r>
          </a:p>
          <a:p>
            <a:pPr algn="ctr">
              <a:buNone/>
            </a:pPr>
            <a:r>
              <a:rPr lang="ru-RU" sz="4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«Давайте познакомимся»</a:t>
            </a:r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ru-RU" sz="2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Учитель-логопед:  </a:t>
            </a:r>
          </a:p>
          <a:p>
            <a:pPr algn="ctr">
              <a:buNone/>
            </a:pPr>
            <a:r>
              <a:rPr lang="ru-RU" sz="2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Арутюнян Татьяна Александровна</a:t>
            </a:r>
            <a:endParaRPr lang="ru-RU" sz="29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Связная речь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539552" y="1484784"/>
            <a:ext cx="5184576" cy="2232248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400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Ребенок должен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отвечать 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 вопросы;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пересказывать;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рассказывать об увиденном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составлять рассказы по картинке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45720" indent="0"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364088" y="980728"/>
            <a:ext cx="3384376" cy="34163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u="sng" dirty="0" smtClean="0">
                <a:solidFill>
                  <a:srgbClr val="CC0066"/>
                </a:solidFill>
                <a:latin typeface="Times New Roman" pitchFamily="18" charset="0"/>
              </a:rPr>
              <a:t>Что делать?</a:t>
            </a:r>
          </a:p>
          <a:p>
            <a:pPr algn="ctr"/>
            <a:r>
              <a:rPr lang="ru-RU" b="1" dirty="0" smtClean="0">
                <a:solidFill>
                  <a:schemeClr val="tx2"/>
                </a:solidFill>
              </a:rPr>
              <a:t>► 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</a:rPr>
              <a:t>Чтение и рассказывание сказок</a:t>
            </a:r>
          </a:p>
          <a:p>
            <a:pPr algn="ctr"/>
            <a:r>
              <a:rPr lang="ru-RU" b="1" dirty="0" smtClean="0">
                <a:solidFill>
                  <a:schemeClr val="tx2"/>
                </a:solidFill>
              </a:rPr>
              <a:t>► 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</a:rPr>
              <a:t>Вопросы по содержанию сказки</a:t>
            </a:r>
          </a:p>
          <a:p>
            <a:pPr algn="ctr"/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</a:rPr>
              <a:t>(полные ответы ребенка)</a:t>
            </a:r>
          </a:p>
          <a:p>
            <a:pPr algn="ctr"/>
            <a:r>
              <a:rPr lang="ru-RU" b="1" dirty="0" smtClean="0">
                <a:solidFill>
                  <a:schemeClr val="tx2"/>
                </a:solidFill>
              </a:rPr>
              <a:t>► 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</a:rPr>
              <a:t>Пересказать сказку</a:t>
            </a:r>
          </a:p>
          <a:p>
            <a:pPr algn="ctr"/>
            <a:r>
              <a:rPr lang="ru-RU" b="1" dirty="0" smtClean="0">
                <a:solidFill>
                  <a:schemeClr val="tx2"/>
                </a:solidFill>
              </a:rPr>
              <a:t>► 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</a:rPr>
              <a:t>Рассказывание из личного опыта</a:t>
            </a:r>
          </a:p>
          <a:p>
            <a:pPr algn="ctr"/>
            <a:r>
              <a:rPr lang="ru-RU" b="1" dirty="0" smtClean="0">
                <a:solidFill>
                  <a:schemeClr val="tx2"/>
                </a:solidFill>
              </a:rPr>
              <a:t>► 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</a:rPr>
              <a:t>Запоминать и рассказывать стихи.</a:t>
            </a:r>
          </a:p>
          <a:p>
            <a:endParaRPr lang="ru-RU" dirty="0"/>
          </a:p>
        </p:txBody>
      </p:sp>
      <p:pic>
        <p:nvPicPr>
          <p:cNvPr id="5" name="Рисунок 4" descr="https://fsd.kopilkaurokov.ru/up/html/2022/02/20/k_6211aa5f93829/img_user_file_6211aa604e428_23.jpg"/>
          <p:cNvPicPr/>
          <p:nvPr/>
        </p:nvPicPr>
        <p:blipFill>
          <a:blip r:embed="rId3" cstate="print"/>
          <a:srcRect l="11053" t="52100" r="6835" b="8001"/>
          <a:stretch>
            <a:fillRect/>
          </a:stretch>
        </p:blipFill>
        <p:spPr bwMode="auto">
          <a:xfrm>
            <a:off x="3923928" y="4725144"/>
            <a:ext cx="4392488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fsd.kopilkaurokov.ru/up/html/2022/02/20/k_6211aa5f93829/img_user_file_6211aa604e428_22.jpg"/>
          <p:cNvPicPr/>
          <p:nvPr/>
        </p:nvPicPr>
        <p:blipFill>
          <a:blip r:embed="rId4" cstate="print"/>
          <a:srcRect l="12835" t="37400" r="51868" b="5901"/>
          <a:stretch>
            <a:fillRect/>
          </a:stretch>
        </p:blipFill>
        <p:spPr bwMode="auto">
          <a:xfrm>
            <a:off x="539552" y="3717032"/>
            <a:ext cx="2664296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11164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0"/>
            <a:ext cx="6512511" cy="90872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Занятия с детьми</a:t>
            </a:r>
            <a:r>
              <a:rPr lang="ru-RU" dirty="0" smtClean="0"/>
              <a:t> </a:t>
            </a:r>
            <a:br>
              <a:rPr lang="ru-RU" dirty="0" smtClean="0"/>
            </a:br>
            <a:endParaRPr lang="ru-RU" sz="31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539552" y="908720"/>
            <a:ext cx="8136904" cy="3456384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algn="ctr"/>
            <a:r>
              <a:rPr lang="ru-RU" sz="4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Фронтальные </a:t>
            </a:r>
            <a:r>
              <a:rPr lang="ru-RU" sz="4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(подгрупповые) 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Строятся по лексическим темам, еженедельно. </a:t>
            </a:r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sz="41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Индивидуальные</a:t>
            </a:r>
            <a:endParaRPr lang="ru-RU" sz="41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31640" y="1988840"/>
            <a:ext cx="3024336" cy="92333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анятия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 формированию лексико-грамматического строя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80112" y="1988840"/>
            <a:ext cx="2304256" cy="92333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анятия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 формированию связной речи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9512" y="4653136"/>
            <a:ext cx="2232248" cy="92333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Формирование правильного речевого дыхания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83768" y="4653136"/>
            <a:ext cx="2088232" cy="64633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Артикуляционная гимнастика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44008" y="4653136"/>
            <a:ext cx="2016224" cy="64633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Постановка звуков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76256" y="4653136"/>
            <a:ext cx="1958624" cy="646331"/>
          </a:xfrm>
          <a:prstGeom prst="rect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Автоматизация звуков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6650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916832"/>
            <a:ext cx="896448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Существуют определенные правила проведения артикуляционной гимнастики.</a:t>
            </a:r>
          </a:p>
          <a:p>
            <a:pPr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Проводить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артикуляционную гимнастику нужно ежедневно,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чтобы навыки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закреплялись и становились более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прочными.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Каждое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упражнение имеет свое название и желательно, чтобы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ребенок запомнил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названия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выполняемых упражнений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С одной стороны, ему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так интересней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с другой – вам не надо каждый раз объяснять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способ выполнения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достаточно сказать «Давай сделаем часики» и показать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картинку с изображением часов.</a:t>
            </a:r>
          </a:p>
          <a:p>
            <a:pPr>
              <a:buFont typeface="Wingdings" pitchFamily="2" charset="2"/>
              <a:buChar char="v"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любом упражнении все движения осуществляются последовательно, сначала упражнения делаются в медленном темпе.</a:t>
            </a:r>
          </a:p>
          <a:p>
            <a:pPr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Гимнастику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желательно делать сидя перед зеркалом в эмоциональной или игровой форме.</a:t>
            </a:r>
          </a:p>
          <a:p>
            <a:pPr>
              <a:buFont typeface="Wingdings" pitchFamily="2" charset="2"/>
              <a:buChar char="v"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Всегда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хвалить ребенка за успехи,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которые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 делает.</a:t>
            </a: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16632"/>
            <a:ext cx="2372081" cy="177906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39552" y="188640"/>
            <a:ext cx="5904656" cy="523220"/>
          </a:xfrm>
          <a:prstGeom prst="rect">
            <a:avLst/>
          </a:prstGeom>
          <a:solidFill>
            <a:srgbClr val="FF6699"/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Развитие артикуляционной моторики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9772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34596" y="1916832"/>
            <a:ext cx="8585876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endParaRPr lang="ru-RU" sz="2000" b="1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Исправить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речь у ребенка можно только объединенными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усилиями!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 надейтесь и не полагайтесь только на логопеда и тем более на своего ребенка –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без Вашей помощи исправить речь у него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невозможно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indent="450215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Установите дома правильный режим дня для ребенка, чтобы он успевал погулять и приготовить логопедические задания. </a:t>
            </a:r>
          </a:p>
          <a:p>
            <a:pPr indent="450215" algn="just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Регулярно посещайте консультации логопеда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так как, не зная сущности работы, Вы не сможете выполнять домашние задания. </a:t>
            </a:r>
          </a:p>
          <a:p>
            <a:pPr indent="450215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выходные дни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тоже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занимайтесь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 ребенком по заданию логопеда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indent="450215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 поручайте эту работу родственникам, так как они не смогут заменить Вас в таком трудном деле.</a:t>
            </a:r>
          </a:p>
          <a:p>
            <a:pPr indent="450215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Помните, что постоянные упражнения помогут усвоить правильную, ритмичную речь и развить речевую мускулатуру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ctr">
              <a:spcAft>
                <a:spcPts val="0"/>
              </a:spcAft>
            </a:pPr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Исправить речь </a:t>
            </a:r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можно, </a:t>
            </a:r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независимо от степени ее нарушения, </a:t>
            </a:r>
            <a:endParaRPr lang="ru-RU" sz="2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ctr">
              <a:spcAft>
                <a:spcPts val="0"/>
              </a:spcAft>
            </a:pPr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но при условии </a:t>
            </a:r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систематического выполнения </a:t>
            </a:r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логопедических правил </a:t>
            </a:r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заданий!</a:t>
            </a:r>
            <a:endParaRPr lang="ru-RU" sz="2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6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188640"/>
            <a:ext cx="50405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Роль семьи, родителей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преодолении речевых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нарушений у детей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1\Desktop\1313288997_a017642546df27bd06dbe877c5242dd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20072" y="0"/>
            <a:ext cx="3563888" cy="2255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56668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47864" y="273050"/>
            <a:ext cx="5544616" cy="6252294"/>
          </a:xfrm>
        </p:spPr>
        <p:txBody>
          <a:bodyPr>
            <a:normAutofit fontScale="40000" lnSpcReduction="20000"/>
          </a:bodyPr>
          <a:lstStyle/>
          <a:p>
            <a:pPr algn="just">
              <a:lnSpc>
                <a:spcPct val="120000"/>
              </a:lnSpc>
              <a:buNone/>
            </a:pPr>
            <a:r>
              <a:rPr lang="ru-RU" sz="50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endParaRPr lang="ru-RU" sz="5500" dirty="0"/>
          </a:p>
          <a:p>
            <a:pPr>
              <a:lnSpc>
                <a:spcPct val="120000"/>
              </a:lnSpc>
              <a:buNone/>
            </a:pPr>
            <a:r>
              <a:rPr lang="ru-RU" sz="7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Правила для родителей:</a:t>
            </a:r>
          </a:p>
          <a:p>
            <a:pPr>
              <a:lnSpc>
                <a:spcPct val="120000"/>
              </a:lnSpc>
              <a:buNone/>
            </a:pPr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-заниматься с ребенком ежедневно</a:t>
            </a:r>
          </a:p>
          <a:p>
            <a:pPr>
              <a:lnSpc>
                <a:spcPct val="120000"/>
              </a:lnSpc>
              <a:buNone/>
            </a:pPr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-время занятий 10-15 минут</a:t>
            </a:r>
          </a:p>
          <a:p>
            <a:pPr>
              <a:lnSpc>
                <a:spcPct val="120000"/>
              </a:lnSpc>
              <a:buNone/>
            </a:pPr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-не </a:t>
            </a:r>
            <a:r>
              <a:rPr lang="ru-RU" sz="5500" dirty="0">
                <a:latin typeface="Times New Roman" pitchFamily="18" charset="0"/>
                <a:cs typeface="Times New Roman" pitchFamily="18" charset="0"/>
              </a:rPr>
              <a:t>ругать ребенка за неправильную </a:t>
            </a:r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речь</a:t>
            </a:r>
          </a:p>
          <a:p>
            <a:pPr>
              <a:lnSpc>
                <a:spcPct val="120000"/>
              </a:lnSpc>
              <a:buNone/>
            </a:pPr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-хвалите ребенка за каждое, даже небольшое достижение</a:t>
            </a:r>
          </a:p>
          <a:p>
            <a:pPr>
              <a:lnSpc>
                <a:spcPct val="120000"/>
              </a:lnSpc>
              <a:buNone/>
            </a:pPr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-артикуляционные упражнения выполняйте перед зеркалом, чтобы ребенок мог себя контролировать</a:t>
            </a:r>
          </a:p>
          <a:p>
            <a:pPr>
              <a:lnSpc>
                <a:spcPct val="120000"/>
              </a:lnSpc>
              <a:buNone/>
            </a:pPr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-ненавязчиво исправляйте </a:t>
            </a:r>
            <a:r>
              <a:rPr lang="ru-RU" sz="5500" dirty="0">
                <a:latin typeface="Times New Roman" pitchFamily="18" charset="0"/>
                <a:cs typeface="Times New Roman" pitchFamily="18" charset="0"/>
              </a:rPr>
              <a:t>неправильное произношение</a:t>
            </a:r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55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None/>
            </a:pPr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- осуществляйте  позитивный </a:t>
            </a:r>
            <a:r>
              <a:rPr lang="ru-RU" sz="5500" dirty="0">
                <a:latin typeface="Times New Roman" pitchFamily="18" charset="0"/>
                <a:cs typeface="Times New Roman" pitchFamily="18" charset="0"/>
              </a:rPr>
              <a:t>настрой ребенка на </a:t>
            </a:r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занятия с </a:t>
            </a:r>
            <a:r>
              <a:rPr lang="ru-RU" sz="5500" dirty="0">
                <a:latin typeface="Times New Roman" pitchFamily="18" charset="0"/>
                <a:cs typeface="Times New Roman" pitchFamily="18" charset="0"/>
              </a:rPr>
              <a:t>педагогами.</a:t>
            </a:r>
          </a:p>
          <a:p>
            <a:endParaRPr lang="ru-RU" sz="5500" dirty="0"/>
          </a:p>
        </p:txBody>
      </p:sp>
      <p:pic>
        <p:nvPicPr>
          <p:cNvPr id="5" name="Рисунок 4" descr="https://fsd.kopilkaurokov.ru/up/html/2022/02/20/k_6211aa5f93829/img_user_file_6211aa604e428_30.jpg"/>
          <p:cNvPicPr/>
          <p:nvPr/>
        </p:nvPicPr>
        <p:blipFill>
          <a:blip r:embed="rId3" cstate="print">
            <a:lum bright="-20000"/>
          </a:blip>
          <a:srcRect l="1176" t="40964" r="68900" b="2410"/>
          <a:stretch>
            <a:fillRect/>
          </a:stretch>
        </p:blipFill>
        <p:spPr bwMode="auto">
          <a:xfrm>
            <a:off x="179512" y="1628800"/>
            <a:ext cx="3024336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Правила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работы в домашних тетрадях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00496" y="1600200"/>
            <a:ext cx="4686304" cy="4525963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 -   тетради </a:t>
            </a: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забираются на 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выходные,</a:t>
            </a:r>
          </a:p>
          <a:p>
            <a:pPr>
              <a:lnSpc>
                <a:spcPct val="120000"/>
              </a:lnSpc>
              <a:buNone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     возвращаются </a:t>
            </a:r>
            <a:r>
              <a:rPr lang="ru-RU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среду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задания </a:t>
            </a: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на развитие мелкой 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моторики </a:t>
            </a: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(рисование, штриховка и пр.) выполняются </a:t>
            </a:r>
            <a:r>
              <a:rPr lang="ru-RU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карандашами</a:t>
            </a:r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весь речевой материал должен быть отработан, т.е. родители должны добиваться правильного и четкого выполнения ребенком задания, даже путем </a:t>
            </a:r>
            <a:r>
              <a:rPr lang="ru-RU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заучивания</a:t>
            </a:r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задания </a:t>
            </a: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должны быть прочитаны ребенку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все задания выполняются </a:t>
            </a:r>
            <a:r>
              <a:rPr lang="ru-RU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 конца</a:t>
            </a: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7" name="Содержимое 6" descr="5f87bb0de25dad19a61b00e0cff4ea7c_XL.jpg"/>
          <p:cNvPicPr>
            <a:picLocks noGrp="1" noChangeAspect="1"/>
          </p:cNvPicPr>
          <p:nvPr>
            <p:ph sz="half" idx="1"/>
          </p:nvPr>
        </p:nvPicPr>
        <p:blipFill>
          <a:blip r:embed="rId3" cstate="email"/>
          <a:stretch>
            <a:fillRect/>
          </a:stretch>
        </p:blipFill>
        <p:spPr>
          <a:xfrm>
            <a:off x="0" y="2192432"/>
            <a:ext cx="3923928" cy="32465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6300192" cy="11430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Насколько быстро автоматизируются звуки?</a:t>
            </a:r>
            <a:endParaRPr lang="ru-RU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420888"/>
            <a:ext cx="8142792" cy="4018768"/>
          </a:xfrm>
        </p:spPr>
        <p:txBody>
          <a:bodyPr>
            <a:noAutofit/>
          </a:bodyPr>
          <a:lstStyle/>
          <a:p>
            <a:pPr marL="0" indent="0" algn="just">
              <a:buFont typeface="Wingdings" pitchFamily="2" charset="2"/>
              <a:buChar char="ü"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Чем </a:t>
            </a:r>
            <a:r>
              <a:rPr lang="ru-RU" sz="2500" b="1" dirty="0">
                <a:latin typeface="Times New Roman" pitchFamily="18" charset="0"/>
                <a:cs typeface="Times New Roman" pitchFamily="18" charset="0"/>
              </a:rPr>
              <a:t>чаще вы будете заниматься, тем быстрее исправленный звук закрепится в речи.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Упражнения в идеале должны быть ежедневными. </a:t>
            </a:r>
          </a:p>
          <a:p>
            <a:pPr marL="0" indent="0" algn="just">
              <a:buFont typeface="Wingdings" pitchFamily="2" charset="2"/>
              <a:buChar char="ü"/>
            </a:pP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  Но </a:t>
            </a:r>
            <a:r>
              <a:rPr lang="ru-RU" sz="2500" b="1" dirty="0">
                <a:latin typeface="Times New Roman" pitchFamily="18" charset="0"/>
                <a:cs typeface="Times New Roman" pitchFamily="18" charset="0"/>
              </a:rPr>
              <a:t>если домашних занятий не будет, то заметных продвижений  может и не быть. </a:t>
            </a:r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Font typeface="Wingdings" pitchFamily="2" charset="2"/>
              <a:buChar char="ü"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 Хочется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отметить, что </a:t>
            </a:r>
            <a:r>
              <a:rPr lang="ru-RU" sz="2500" b="1" dirty="0">
                <a:latin typeface="Times New Roman" pitchFamily="18" charset="0"/>
                <a:cs typeface="Times New Roman" pitchFamily="18" charset="0"/>
              </a:rPr>
              <a:t>только в тесном сотрудничестве семьи и </a:t>
            </a: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логопеда </a:t>
            </a:r>
            <a:r>
              <a:rPr lang="ru-RU" sz="2500" b="1" dirty="0">
                <a:latin typeface="Times New Roman" pitchFamily="18" charset="0"/>
                <a:cs typeface="Times New Roman" pitchFamily="18" charset="0"/>
              </a:rPr>
              <a:t>можно достичь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хорошего, качественного и относительно </a:t>
            </a:r>
            <a:r>
              <a:rPr lang="ru-RU" sz="2500" b="1" dirty="0">
                <a:latin typeface="Times New Roman" pitchFamily="18" charset="0"/>
                <a:cs typeface="Times New Roman" pitchFamily="18" charset="0"/>
              </a:rPr>
              <a:t>быстрого результата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в исправлении и развитии речи ребенка. </a:t>
            </a:r>
          </a:p>
        </p:txBody>
      </p:sp>
      <p:pic>
        <p:nvPicPr>
          <p:cNvPr id="5" name="Рисунок 4" descr="дети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6176" y="0"/>
            <a:ext cx="2987824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3" name="WordArt 5"/>
          <p:cNvSpPr>
            <a:spLocks noChangeArrowheads="1" noChangeShapeType="1" noTextEdit="1"/>
          </p:cNvSpPr>
          <p:nvPr/>
        </p:nvSpPr>
        <p:spPr bwMode="auto">
          <a:xfrm>
            <a:off x="1403350" y="1341438"/>
            <a:ext cx="6624638" cy="2736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Спасибо </a:t>
            </a:r>
          </a:p>
          <a:p>
            <a:pPr algn="ctr"/>
            <a:r>
              <a:rPr lang="ru-RU" sz="3600" kern="1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за внимание!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86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0" name="Picture 2" descr="https://cf.ppt-online.org/files1/slide/o/OZMDJky7jHPGXszAId1NSmFgYrbLTpwvRci94QoK8e/slide-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55921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6512511" cy="8640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График работы учителя-логопеда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323528" y="1340768"/>
            <a:ext cx="5832648" cy="3474720"/>
          </a:xfrm>
          <a:prstGeom prst="rect">
            <a:avLst/>
          </a:prstGeom>
        </p:spPr>
        <p:txBody>
          <a:bodyPr/>
          <a:lstStyle/>
          <a:p>
            <a:pPr marL="4572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Понедельник                    </a:t>
            </a:r>
          </a:p>
          <a:p>
            <a:pPr marL="4572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Вторник                   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8.00 – 13.00</a:t>
            </a:r>
          </a:p>
          <a:p>
            <a:pPr marL="4572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Четверг</a:t>
            </a:r>
          </a:p>
          <a:p>
            <a:pPr marL="4572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Пятница</a:t>
            </a:r>
          </a:p>
          <a:p>
            <a:pPr marL="4572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Среда                        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8.00 – 18.00</a:t>
            </a:r>
          </a:p>
        </p:txBody>
      </p:sp>
      <p:sp>
        <p:nvSpPr>
          <p:cNvPr id="4" name="Правая фигурная скобка 3"/>
          <p:cNvSpPr/>
          <p:nvPr/>
        </p:nvSpPr>
        <p:spPr>
          <a:xfrm>
            <a:off x="2987824" y="1556792"/>
            <a:ext cx="576064" cy="2016224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23528" y="5085184"/>
            <a:ext cx="8496944" cy="1200329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>Индивидуальное консультирование родителей (по запросу)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Понедельник –Пятница                                  8.30-9.00                       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 также вечернее время (среда) по требованию.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авая фигурная скобка 5"/>
          <p:cNvSpPr/>
          <p:nvPr/>
        </p:nvSpPr>
        <p:spPr>
          <a:xfrm>
            <a:off x="3059832" y="3789040"/>
            <a:ext cx="216024" cy="72008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1527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1143000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ОНР- общее недоразвитие речи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2564904"/>
            <a:ext cx="820891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 algn="just"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ОНР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- различные сложные речевые расстройства, при которых у детей с нормальным слухом и  интеллектом нарушено формирование всех компонентов речевой системы, т.е. звуковой стороны (фонетики) и смысловой стороны (лексики, грамматики).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s://sun9-71.userapi.com/c857320/v857320142/28c19/rIZZni800U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084168" y="0"/>
            <a:ext cx="2733805" cy="2658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0"/>
            <a:ext cx="6512511" cy="1143000"/>
          </a:xfrm>
        </p:spPr>
        <p:txBody>
          <a:bodyPr/>
          <a:lstStyle/>
          <a:p>
            <a:r>
              <a:rPr lang="ru-RU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Направления работы с детьми</a:t>
            </a:r>
            <a:br>
              <a:rPr lang="ru-RU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-1188640" y="6669360"/>
            <a:ext cx="6400800" cy="3474720"/>
          </a:xfrm>
          <a:prstGeom prst="rect">
            <a:avLst/>
          </a:prstGeom>
        </p:spPr>
        <p:txBody>
          <a:bodyPr/>
          <a:lstStyle/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1556792"/>
            <a:ext cx="2376264" cy="120032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b="1" dirty="0" smtClean="0"/>
              <a:t>Звукопроизношение</a:t>
            </a:r>
          </a:p>
          <a:p>
            <a:endParaRPr lang="ru-RU" dirty="0"/>
          </a:p>
          <a:p>
            <a:endParaRPr lang="ru-RU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395536" y="3429000"/>
            <a:ext cx="2376264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dirty="0" smtClean="0"/>
          </a:p>
          <a:p>
            <a:pPr algn="ctr"/>
            <a:r>
              <a:rPr lang="ru-RU" b="1" dirty="0" smtClean="0"/>
              <a:t>Фонематическое восприятие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131840" y="1556792"/>
            <a:ext cx="2520280" cy="120032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dirty="0" smtClean="0"/>
          </a:p>
          <a:p>
            <a:pPr algn="ctr"/>
            <a:r>
              <a:rPr lang="ru-RU" b="1" dirty="0" smtClean="0"/>
              <a:t>Грамматический</a:t>
            </a:r>
          </a:p>
          <a:p>
            <a:pPr algn="ctr"/>
            <a:r>
              <a:rPr lang="ru-RU" b="1" dirty="0" smtClean="0"/>
              <a:t> строй речи</a:t>
            </a: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131840" y="3429000"/>
            <a:ext cx="2520280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dirty="0" smtClean="0"/>
          </a:p>
          <a:p>
            <a:pPr algn="ctr"/>
            <a:r>
              <a:rPr lang="ru-RU" b="1" dirty="0" smtClean="0"/>
              <a:t>Слоговая структура слова</a:t>
            </a:r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084168" y="1556792"/>
            <a:ext cx="2520280" cy="120032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dirty="0" smtClean="0"/>
          </a:p>
          <a:p>
            <a:pPr algn="ctr"/>
            <a:r>
              <a:rPr lang="ru-RU" b="1" dirty="0" smtClean="0"/>
              <a:t>Активный словарь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084168" y="3429000"/>
            <a:ext cx="2515102" cy="1200329"/>
          </a:xfrm>
          <a:prstGeom prst="rect">
            <a:avLst/>
          </a:prstGeom>
          <a:solidFill>
            <a:srgbClr val="FF6699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dirty="0" smtClean="0"/>
          </a:p>
          <a:p>
            <a:pPr algn="ctr"/>
            <a:r>
              <a:rPr lang="ru-RU" b="1" dirty="0" smtClean="0"/>
              <a:t>Связная речь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869160"/>
            <a:ext cx="1819871" cy="18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2608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0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Звукопроизношение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395536" y="1196752"/>
            <a:ext cx="3672408" cy="1986307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algn="ctr">
              <a:buFont typeface="Wingdings" pitchFamily="2" charset="2"/>
              <a:buNone/>
            </a:pPr>
            <a:r>
              <a:rPr lang="ru-RU" sz="2800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Ребёнок должен</a:t>
            </a:r>
          </a:p>
          <a:p>
            <a:pPr algn="ctr">
              <a:buFont typeface="Wingdings" pitchFamily="2" charset="2"/>
              <a:buNone/>
            </a:pP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правильно</a:t>
            </a:r>
          </a:p>
          <a:p>
            <a:pPr algn="ctr">
              <a:buFont typeface="Wingdings" pitchFamily="2" charset="2"/>
              <a:buNone/>
            </a:pP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произносить 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None/>
            </a:pP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все 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звуки речи</a:t>
            </a:r>
          </a:p>
          <a:p>
            <a:pPr marL="45720" indent="0">
              <a:buNone/>
            </a:pP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716016" y="1412776"/>
            <a:ext cx="3888432" cy="42473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C0066"/>
                </a:solidFill>
              </a:rPr>
              <a:t>Что делать?</a:t>
            </a:r>
          </a:p>
          <a:p>
            <a:pPr algn="ctr"/>
            <a:endParaRPr lang="ru-RU" sz="2400" b="1" dirty="0" smtClean="0">
              <a:solidFill>
                <a:srgbClr val="CC0066"/>
              </a:solidFill>
            </a:endParaRPr>
          </a:p>
          <a:p>
            <a:pPr algn="ctr"/>
            <a:r>
              <a:rPr lang="ru-RU" sz="2400" dirty="0" smtClean="0">
                <a:solidFill>
                  <a:schemeClr val="tx2"/>
                </a:solidFill>
              </a:rPr>
              <a:t>►</a:t>
            </a:r>
            <a:r>
              <a:rPr lang="ru-RU" sz="2400" dirty="0" smtClean="0"/>
              <a:t> </a:t>
            </a:r>
            <a:r>
              <a:rPr lang="ru-RU" sz="2400" b="1" dirty="0" smtClean="0">
                <a:solidFill>
                  <a:schemeClr val="tx2"/>
                </a:solidFill>
              </a:rPr>
              <a:t>Устранить нарушения</a:t>
            </a:r>
          </a:p>
          <a:p>
            <a:pPr algn="ctr"/>
            <a:endParaRPr lang="ru-RU" sz="2400" b="1" dirty="0" smtClean="0">
              <a:solidFill>
                <a:schemeClr val="tx2"/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► Закреплять вновь поставленные </a:t>
            </a:r>
          </a:p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звуки </a:t>
            </a:r>
          </a:p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в самостоятельной речи ребенка</a:t>
            </a:r>
          </a:p>
          <a:p>
            <a:pPr algn="ctr"/>
            <a:endParaRPr lang="ru-RU" b="1" dirty="0" smtClean="0">
              <a:solidFill>
                <a:schemeClr val="tx2"/>
              </a:solidFill>
            </a:endParaRPr>
          </a:p>
          <a:p>
            <a:pPr algn="ctr"/>
            <a:endParaRPr lang="ru-RU" dirty="0" smtClean="0">
              <a:solidFill>
                <a:schemeClr val="tx2"/>
              </a:solidFill>
            </a:endParaRP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005064"/>
            <a:ext cx="2736304" cy="24687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4151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964488" cy="1143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kern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Фонематическое  восприятие</a:t>
            </a:r>
            <a:br>
              <a:rPr lang="ru-RU" b="1" kern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kern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это слуховое восприятие и различение звуков в слове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0" y="1196752"/>
            <a:ext cx="3635896" cy="4752528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algn="ctr">
              <a:lnSpc>
                <a:spcPct val="90000"/>
              </a:lnSpc>
              <a:buFont typeface="Arial" charset="0"/>
              <a:buNone/>
            </a:pPr>
            <a:endParaRPr lang="ru-RU" sz="3000" b="1" u="sng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ru-RU" sz="31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Ребенок </a:t>
            </a:r>
            <a:r>
              <a:rPr lang="ru-RU" sz="3100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должен </a:t>
            </a:r>
            <a:endParaRPr lang="ru-RU" sz="3100" b="1" u="sng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buFont typeface="Arial" charset="0"/>
              <a:buNone/>
            </a:pPr>
            <a:endParaRPr lang="ru-RU" sz="3100" b="1" u="sng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ru-RU" sz="31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называть </a:t>
            </a:r>
            <a:r>
              <a:rPr lang="ru-RU" sz="31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слова с    заданным </a:t>
            </a:r>
            <a:r>
              <a:rPr lang="ru-RU" sz="3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звуком;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ru-RU" sz="31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определять позицию</a:t>
            </a:r>
          </a:p>
          <a:p>
            <a:pPr>
              <a:lnSpc>
                <a:spcPct val="90000"/>
              </a:lnSpc>
              <a:buNone/>
            </a:pPr>
            <a:r>
              <a:rPr lang="ru-RU" sz="31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звука </a:t>
            </a:r>
            <a:r>
              <a:rPr lang="ru-RU" sz="3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1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слове (начало, середина, конец); </a:t>
            </a:r>
            <a:endParaRPr lang="ru-RU" sz="31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ru-RU" sz="3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определять </a:t>
            </a:r>
            <a:r>
              <a:rPr lang="ru-RU" sz="3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количество </a:t>
            </a:r>
          </a:p>
          <a:p>
            <a:pPr>
              <a:lnSpc>
                <a:spcPct val="90000"/>
              </a:lnSpc>
              <a:buNone/>
            </a:pPr>
            <a:r>
              <a:rPr lang="ru-RU" sz="3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последовательность </a:t>
            </a:r>
            <a:r>
              <a:rPr lang="ru-RU" sz="31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звуков </a:t>
            </a:r>
            <a:r>
              <a:rPr lang="ru-RU" sz="3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1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слове;</a:t>
            </a:r>
            <a:endParaRPr lang="ru-RU" sz="3100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ru-RU" sz="31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составлять </a:t>
            </a:r>
            <a:r>
              <a:rPr lang="ru-RU" sz="3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слова из </a:t>
            </a:r>
            <a:r>
              <a:rPr lang="ru-RU" sz="31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звуков.</a:t>
            </a:r>
            <a:endParaRPr lang="ru-RU" sz="31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419872" y="1484784"/>
            <a:ext cx="2016224" cy="20313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u="sng" dirty="0" smtClean="0">
                <a:solidFill>
                  <a:srgbClr val="CC0066"/>
                </a:solidFill>
              </a:rPr>
              <a:t>Что делать?</a:t>
            </a:r>
          </a:p>
          <a:p>
            <a:pPr algn="ctr"/>
            <a:endParaRPr lang="ru-RU" b="1" u="sng" dirty="0" smtClean="0">
              <a:solidFill>
                <a:srgbClr val="CC0066"/>
              </a:solidFill>
            </a:endParaRPr>
          </a:p>
          <a:p>
            <a:pPr algn="ctr"/>
            <a:r>
              <a:rPr lang="ru-RU" dirty="0" smtClean="0">
                <a:solidFill>
                  <a:schemeClr val="tx2"/>
                </a:solidFill>
              </a:rPr>
              <a:t>►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chemeClr val="tx2"/>
                </a:solidFill>
              </a:rPr>
              <a:t>Тренировать</a:t>
            </a:r>
          </a:p>
          <a:p>
            <a:pPr algn="ctr"/>
            <a:r>
              <a:rPr lang="ru-RU" b="1" dirty="0" smtClean="0">
                <a:solidFill>
                  <a:schemeClr val="tx2"/>
                </a:solidFill>
              </a:rPr>
              <a:t>названные умения</a:t>
            </a:r>
          </a:p>
          <a:p>
            <a:pPr algn="ctr"/>
            <a:endParaRPr lang="ru-RU" b="1" dirty="0" smtClean="0">
              <a:solidFill>
                <a:schemeClr val="tx2"/>
              </a:solidFill>
            </a:endParaRPr>
          </a:p>
          <a:p>
            <a:endParaRPr lang="ru-RU" dirty="0"/>
          </a:p>
        </p:txBody>
      </p:sp>
      <p:pic>
        <p:nvPicPr>
          <p:cNvPr id="6" name="Рисунок 5" descr="https://fsd.kopilkaurokov.ru/up/html/2022/02/20/k_6211aa5f93829/img_user_file_6211aa604e428_5.jpg"/>
          <p:cNvPicPr/>
          <p:nvPr/>
        </p:nvPicPr>
        <p:blipFill>
          <a:blip r:embed="rId3" cstate="print"/>
          <a:srcRect l="1490" t="24201" r="52906" b="4687"/>
          <a:stretch>
            <a:fillRect/>
          </a:stretch>
        </p:blipFill>
        <p:spPr bwMode="auto">
          <a:xfrm>
            <a:off x="5724128" y="1772816"/>
            <a:ext cx="3168352" cy="1700808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7" name="Рисунок 6" descr="https://fsd.kopilkaurokov.ru/up/html/2022/02/20/k_6211aa5f93829/img_user_file_6211aa604e428_5.jpg"/>
          <p:cNvPicPr/>
          <p:nvPr/>
        </p:nvPicPr>
        <p:blipFill>
          <a:blip r:embed="rId3" cstate="print"/>
          <a:srcRect l="53730" t="12222" r="2210" b="2778"/>
          <a:stretch>
            <a:fillRect/>
          </a:stretch>
        </p:blipFill>
        <p:spPr bwMode="auto">
          <a:xfrm>
            <a:off x="4211960" y="3789040"/>
            <a:ext cx="3744416" cy="291465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95749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Слоговая структура слова 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683568" y="1556792"/>
            <a:ext cx="3744416" cy="3474720"/>
          </a:xfrm>
          <a:prstGeom prst="rect">
            <a:avLst/>
          </a:prstGeo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2800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Ребенок должен</a:t>
            </a:r>
          </a:p>
          <a:p>
            <a:pPr algn="ctr">
              <a:buFont typeface="Arial" charset="0"/>
              <a:buNone/>
            </a:pP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безошибочно </a:t>
            </a:r>
          </a:p>
          <a:p>
            <a:pPr algn="ctr">
              <a:buFont typeface="Arial" charset="0"/>
              <a:buNone/>
            </a:pP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произносить слова </a:t>
            </a:r>
          </a:p>
          <a:p>
            <a:pPr algn="ctr">
              <a:buFont typeface="Arial" charset="0"/>
              <a:buNone/>
            </a:pP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типа: экскурсовод,</a:t>
            </a:r>
          </a:p>
          <a:p>
            <a:pPr algn="ctr">
              <a:buFont typeface="Arial" charset="0"/>
              <a:buNone/>
            </a:pP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сковорода и т.п. </a:t>
            </a:r>
          </a:p>
          <a:p>
            <a:pPr marL="45720" indent="0"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788024" y="1628800"/>
            <a:ext cx="3528392" cy="20313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u="sng" dirty="0" smtClean="0">
                <a:solidFill>
                  <a:srgbClr val="CC0066"/>
                </a:solidFill>
              </a:rPr>
              <a:t>Что делать?</a:t>
            </a:r>
          </a:p>
          <a:p>
            <a:pPr algn="ctr"/>
            <a:endParaRPr lang="ru-RU" b="1" u="sng" dirty="0" smtClean="0">
              <a:solidFill>
                <a:srgbClr val="CC0066"/>
              </a:solidFill>
            </a:endParaRPr>
          </a:p>
          <a:p>
            <a:pPr algn="ctr"/>
            <a:r>
              <a:rPr lang="ru-RU" b="1" dirty="0" smtClean="0">
                <a:solidFill>
                  <a:schemeClr val="tx2"/>
                </a:solidFill>
              </a:rPr>
              <a:t>► Необходимо произносить  </a:t>
            </a:r>
          </a:p>
          <a:p>
            <a:pPr algn="ctr"/>
            <a:r>
              <a:rPr lang="ru-RU" b="1" dirty="0" smtClean="0">
                <a:solidFill>
                  <a:schemeClr val="tx2"/>
                </a:solidFill>
              </a:rPr>
              <a:t>с ребенком сложные слова,</a:t>
            </a:r>
          </a:p>
          <a:p>
            <a:pPr algn="ctr"/>
            <a:r>
              <a:rPr lang="ru-RU" b="1" dirty="0" smtClean="0">
                <a:solidFill>
                  <a:schemeClr val="tx2"/>
                </a:solidFill>
              </a:rPr>
              <a:t>отхлопывая каждый </a:t>
            </a:r>
          </a:p>
          <a:p>
            <a:pPr algn="ctr"/>
            <a:r>
              <a:rPr lang="ru-RU" b="1" dirty="0" smtClean="0">
                <a:solidFill>
                  <a:schemeClr val="tx2"/>
                </a:solidFill>
              </a:rPr>
              <a:t>слог </a:t>
            </a:r>
          </a:p>
          <a:p>
            <a:endParaRPr lang="ru-RU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4365104"/>
            <a:ext cx="1820863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5013176"/>
            <a:ext cx="1584175" cy="160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gary-fisher-sun-spot-girls-2006-bik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4797152"/>
            <a:ext cx="2827338" cy="182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75910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543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Грамматический 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строй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речи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0" y="908720"/>
            <a:ext cx="5724128" cy="252028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ru-RU" sz="2400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Ребенок </a:t>
            </a:r>
            <a:r>
              <a:rPr lang="ru-RU" sz="24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должен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понимать 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употреблять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предлоги;</a:t>
            </a:r>
          </a:p>
          <a:p>
            <a:pPr>
              <a:lnSpc>
                <a:spcPct val="90000"/>
              </a:lnSpc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владеть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навыками: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словообразования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словоизменения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согласования слов.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012160" y="1124744"/>
            <a:ext cx="2952328" cy="280076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000" b="1" u="sng" dirty="0">
                <a:solidFill>
                  <a:srgbClr val="CC0066"/>
                </a:solidFill>
              </a:rPr>
              <a:t>Что делать</a:t>
            </a:r>
            <a:r>
              <a:rPr lang="ru-RU" sz="2000" b="1" u="sng" dirty="0" smtClean="0">
                <a:solidFill>
                  <a:srgbClr val="CC0066"/>
                </a:solidFill>
              </a:rPr>
              <a:t>?</a:t>
            </a:r>
            <a:endParaRPr lang="ru-RU" sz="2000" b="1" u="sng" dirty="0">
              <a:solidFill>
                <a:srgbClr val="CC0066"/>
              </a:solidFill>
            </a:endParaRPr>
          </a:p>
          <a:p>
            <a:pPr algn="ctr">
              <a:defRPr/>
            </a:pPr>
            <a:r>
              <a:rPr lang="ru-RU" sz="2000" b="1" dirty="0">
                <a:solidFill>
                  <a:schemeClr val="tx2"/>
                </a:solidFill>
              </a:rPr>
              <a:t>► </a:t>
            </a: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Исправлять ошибки! 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chemeClr val="tx2"/>
                </a:solidFill>
              </a:rPr>
              <a:t> </a:t>
            </a: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Игры</a:t>
            </a:r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endParaRPr lang="ru-RU" sz="20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>
              <a:defRPr/>
            </a:pP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● «Скажи ласково» </a:t>
            </a:r>
          </a:p>
          <a:p>
            <a:pPr algn="just">
              <a:defRPr/>
            </a:pP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● «Один-много» </a:t>
            </a:r>
          </a:p>
          <a:p>
            <a:pPr algn="just">
              <a:defRPr/>
            </a:pP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● «Из чего - какой</a:t>
            </a:r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?»</a:t>
            </a:r>
            <a:endParaRPr lang="ru-RU" sz="20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>
              <a:defRPr/>
            </a:pP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● «Давай посчитаем»</a:t>
            </a:r>
          </a:p>
          <a:p>
            <a:pPr algn="ctr">
              <a:defRPr/>
            </a:pPr>
            <a:endParaRPr lang="ru-RU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ru-RU" dirty="0"/>
          </a:p>
        </p:txBody>
      </p:sp>
      <p:pic>
        <p:nvPicPr>
          <p:cNvPr id="5" name="Рисунок 4" descr="Важно научить ребенка грамматически правильно оформлять предложения, т.е. согласовывать слова в роде, числе и падеже, понимать и использовать предложные и приставочные конструкции, устанавливать порядок слов в предложении и т.д."/>
          <p:cNvPicPr/>
          <p:nvPr/>
        </p:nvPicPr>
        <p:blipFill>
          <a:blip r:embed="rId3" cstate="print">
            <a:lum bright="-20000"/>
          </a:blip>
          <a:srcRect l="2534" t="37322" r="54545" b="2279"/>
          <a:stretch>
            <a:fillRect/>
          </a:stretch>
        </p:blipFill>
        <p:spPr bwMode="auto">
          <a:xfrm>
            <a:off x="2915816" y="4509120"/>
            <a:ext cx="2959224" cy="2019300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6" name="Рисунок 5" descr="Важно научить ребенка грамматически правильно оформлять предложения, т.е. согласовывать слова в роде, числе и падеже, понимать и использовать предложные и приставочные конструкции, устанавливать порядок слов в предложении и т.д."/>
          <p:cNvPicPr/>
          <p:nvPr/>
        </p:nvPicPr>
        <p:blipFill>
          <a:blip r:embed="rId3" cstate="print">
            <a:lum bright="-30000"/>
          </a:blip>
          <a:srcRect l="53230" t="28686" r="6320" b="6166"/>
          <a:stretch>
            <a:fillRect/>
          </a:stretch>
        </p:blipFill>
        <p:spPr bwMode="auto">
          <a:xfrm>
            <a:off x="0" y="4221088"/>
            <a:ext cx="2743200" cy="2314575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7" name="Рисунок 6" descr="https://fsd.kopilkaurokov.ru/up/html/2022/02/20/k_6211aa5f93829/img_user_file_6211aa604e428_20.jpg"/>
          <p:cNvPicPr/>
          <p:nvPr/>
        </p:nvPicPr>
        <p:blipFill>
          <a:blip r:embed="rId4" cstate="print"/>
          <a:srcRect l="48281" t="8333" r="2969" b="5833"/>
          <a:stretch>
            <a:fillRect/>
          </a:stretch>
        </p:blipFill>
        <p:spPr bwMode="auto">
          <a:xfrm>
            <a:off x="6012160" y="4221088"/>
            <a:ext cx="2971800" cy="2335708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8" name="Рисунок 7" descr="https://fsd.kopilkaurokov.ru/up/html/2022/02/20/k_6211aa5f93829/img_user_file_6211aa604e428_20.jpg"/>
          <p:cNvPicPr/>
          <p:nvPr/>
        </p:nvPicPr>
        <p:blipFill>
          <a:blip r:embed="rId4" cstate="print"/>
          <a:srcRect l="2657" t="9444" r="54531" b="4722"/>
          <a:stretch>
            <a:fillRect/>
          </a:stretch>
        </p:blipFill>
        <p:spPr bwMode="auto">
          <a:xfrm>
            <a:off x="3419872" y="1916832"/>
            <a:ext cx="2448272" cy="2335708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17656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0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Словарный запас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4048" y="980728"/>
            <a:ext cx="3779912" cy="34163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b="1" u="sng" dirty="0">
                <a:solidFill>
                  <a:srgbClr val="CC0066"/>
                </a:solidFill>
              </a:rPr>
              <a:t>Что делать? </a:t>
            </a:r>
          </a:p>
          <a:p>
            <a:pPr algn="ctr">
              <a:defRPr/>
            </a:pPr>
            <a:endParaRPr lang="ru-RU" b="1" dirty="0">
              <a:solidFill>
                <a:schemeClr val="tx2"/>
              </a:solidFill>
            </a:endParaRPr>
          </a:p>
          <a:p>
            <a:pPr algn="ctr">
              <a:defRPr/>
            </a:pPr>
            <a:r>
              <a:rPr lang="ru-RU" b="1" dirty="0">
                <a:solidFill>
                  <a:schemeClr val="tx2"/>
                </a:solidFill>
              </a:rPr>
              <a:t>►</a:t>
            </a:r>
            <a:r>
              <a:rPr lang="ru-RU" dirty="0"/>
              <a:t> </a:t>
            </a:r>
            <a: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Объясняйте новые слова</a:t>
            </a:r>
          </a:p>
          <a:p>
            <a:pPr algn="ctr">
              <a:defRPr/>
            </a:pPr>
            <a:r>
              <a:rPr lang="ru-RU" dirty="0" smtClean="0"/>
              <a:t> </a:t>
            </a:r>
            <a: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Словесные игры: </a:t>
            </a:r>
          </a:p>
          <a:p>
            <a:pPr>
              <a:defRPr/>
            </a:pPr>
            <a: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● «Назови  птиц, животных, цветы, </a:t>
            </a:r>
          </a:p>
          <a:p>
            <a:pPr>
              <a:defRPr/>
            </a:pPr>
            <a: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цвета, транспорт, времена года и их</a:t>
            </a:r>
          </a:p>
          <a:p>
            <a:pPr>
              <a:defRPr/>
            </a:pPr>
            <a: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признаки, месяцы, профессии и т.д.» </a:t>
            </a:r>
          </a:p>
          <a:p>
            <a:pPr>
              <a:defRPr/>
            </a:pPr>
            <a: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● «Подбери признаки к предмету»</a:t>
            </a:r>
          </a:p>
          <a:p>
            <a:pPr>
              <a:defRPr/>
            </a:pPr>
            <a: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● «Скажи наоборот»</a:t>
            </a:r>
          </a:p>
          <a:p>
            <a:pPr>
              <a:defRPr/>
            </a:pPr>
            <a: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● «Части целого»</a:t>
            </a:r>
          </a:p>
          <a:p>
            <a:endParaRPr lang="ru-RU" dirty="0"/>
          </a:p>
        </p:txBody>
      </p:sp>
      <p:pic>
        <p:nvPicPr>
          <p:cNvPr id="10" name="Рисунок 9" descr="https://fsd.kopilkaurokov.ru/up/html/2022/02/20/k_6211aa5f93829/img_user_file_6211aa604e428_14.jpg"/>
          <p:cNvPicPr/>
          <p:nvPr/>
        </p:nvPicPr>
        <p:blipFill>
          <a:blip r:embed="rId3" cstate="print"/>
          <a:srcRect l="52188" t="8056" r="3125" b="11389"/>
          <a:stretch>
            <a:fillRect/>
          </a:stretch>
        </p:blipFill>
        <p:spPr bwMode="auto">
          <a:xfrm>
            <a:off x="323528" y="3861048"/>
            <a:ext cx="2987824" cy="276225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0" y="1268760"/>
            <a:ext cx="5004049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Font typeface="Arial" charset="0"/>
              <a:buNone/>
            </a:pPr>
            <a:endParaRPr lang="ru-RU" sz="2400" b="1" u="sng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Активный словарь пятилетнего ребенка насчитывает</a:t>
            </a:r>
          </a:p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около 3000 слов</a:t>
            </a:r>
          </a:p>
        </p:txBody>
      </p:sp>
      <p:pic>
        <p:nvPicPr>
          <p:cNvPr id="12" name="Рисунок 11" descr="https://fsd.kopilkaurokov.ru/up/html/2022/02/20/k_6211aa5f93829/img_user_file_6211aa604e428_14.jpg"/>
          <p:cNvPicPr/>
          <p:nvPr/>
        </p:nvPicPr>
        <p:blipFill>
          <a:blip r:embed="rId3" cstate="print"/>
          <a:srcRect l="1875" t="28333" r="52344" b="5000"/>
          <a:stretch>
            <a:fillRect/>
          </a:stretch>
        </p:blipFill>
        <p:spPr bwMode="auto">
          <a:xfrm>
            <a:off x="3635896" y="4509120"/>
            <a:ext cx="2646809" cy="2088232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7731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806</Words>
  <Application>Microsoft Office PowerPoint</Application>
  <PresentationFormat>Экран (4:3)</PresentationFormat>
  <Paragraphs>171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СП «Детский сад № 55» ГБОУ СОШ №19 г.Сызрань</vt:lpstr>
      <vt:lpstr>График работы учителя-логопеда</vt:lpstr>
      <vt:lpstr>ОНР- общее недоразвитие речи</vt:lpstr>
      <vt:lpstr>Направления работы с детьми </vt:lpstr>
      <vt:lpstr>Звукопроизношение</vt:lpstr>
      <vt:lpstr>Фонематическое  восприятие это слуховое восприятие и различение звуков в слове</vt:lpstr>
      <vt:lpstr>Слоговая структура слова </vt:lpstr>
      <vt:lpstr>Грамматический  строй речи</vt:lpstr>
      <vt:lpstr>Словарный запас</vt:lpstr>
      <vt:lpstr>Связная речь</vt:lpstr>
      <vt:lpstr>Занятия с детьми  </vt:lpstr>
      <vt:lpstr>Слайд 12</vt:lpstr>
      <vt:lpstr>Слайд 13</vt:lpstr>
      <vt:lpstr>Слайд 14</vt:lpstr>
      <vt:lpstr>Правила работы в домашних тетрадях</vt:lpstr>
      <vt:lpstr>Насколько быстро автоматизируются звуки?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27</cp:revision>
  <dcterms:created xsi:type="dcterms:W3CDTF">2024-09-02T07:15:41Z</dcterms:created>
  <dcterms:modified xsi:type="dcterms:W3CDTF">2024-09-16T08:12:50Z</dcterms:modified>
</cp:coreProperties>
</file>