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66" r:id="rId11"/>
    <p:sldId id="265" r:id="rId12"/>
    <p:sldId id="268" r:id="rId13"/>
    <p:sldId id="269" r:id="rId14"/>
    <p:sldId id="270" r:id="rId15"/>
    <p:sldId id="279" r:id="rId16"/>
    <p:sldId id="282" r:id="rId17"/>
    <p:sldId id="271" r:id="rId18"/>
    <p:sldId id="272" r:id="rId19"/>
    <p:sldId id="281" r:id="rId20"/>
    <p:sldId id="273" r:id="rId21"/>
    <p:sldId id="285" r:id="rId22"/>
    <p:sldId id="274" r:id="rId23"/>
    <p:sldId id="286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B80B-8171-428F-8C08-E2F421BDF8B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846BE-53C7-4B63-9F11-700515BAB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3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Отчетный доклад профсоюзного комитета </a:t>
            </a:r>
            <a:br>
              <a:rPr lang="ru-RU" dirty="0" smtClean="0"/>
            </a:br>
            <a:r>
              <a:rPr lang="ru-RU" dirty="0" smtClean="0"/>
              <a:t>СП «Детский сад № 55» </a:t>
            </a:r>
            <a:br>
              <a:rPr lang="ru-RU" dirty="0" smtClean="0"/>
            </a:br>
            <a:r>
              <a:rPr lang="ru-RU" dirty="0" smtClean="0"/>
              <a:t>ГБОУ СОШ № 19 г. Сызрани </a:t>
            </a:r>
            <a:br>
              <a:rPr lang="ru-RU" dirty="0" smtClean="0"/>
            </a:br>
            <a:r>
              <a:rPr lang="ru-RU" dirty="0" smtClean="0"/>
              <a:t>о работе за период </a:t>
            </a:r>
            <a:br>
              <a:rPr lang="ru-RU" dirty="0" smtClean="0"/>
            </a:br>
            <a:r>
              <a:rPr lang="ru-RU" dirty="0" smtClean="0"/>
              <a:t>2019-2023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r>
              <a:rPr lang="ru-RU" sz="3600" dirty="0" smtClean="0"/>
              <a:t>2 апреля 2024 г.</a:t>
            </a:r>
            <a:endParaRPr lang="ru-RU" sz="3600" dirty="0"/>
          </a:p>
        </p:txBody>
      </p:sp>
      <p:pic>
        <p:nvPicPr>
          <p:cNvPr id="1026" name="Picture 2" descr="C:\Users\Admin\Desktop\ФОТО\ФОТО Пуб отчет\IMG_0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489654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Коллективный договор Приложения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74639"/>
            <a:ext cx="1090464" cy="11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«</a:t>
            </a:r>
            <a:r>
              <a:rPr lang="ru-RU" dirty="0"/>
              <a:t>Правила внутреннего трудового распорядка»;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«</a:t>
            </a:r>
            <a:r>
              <a:rPr lang="ru-RU" dirty="0"/>
              <a:t>Положение о дополнительных оплачиваемых отпусках»;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Положение </a:t>
            </a:r>
            <a:r>
              <a:rPr lang="ru-RU" dirty="0"/>
              <a:t>о порядке распределения стимулирующих выплат педагогическим работникам, </a:t>
            </a:r>
            <a:r>
              <a:rPr lang="ru-RU" dirty="0" smtClean="0"/>
              <a:t>административно-управленческому, обслуживающему </a:t>
            </a:r>
            <a:r>
              <a:rPr lang="ru-RU" dirty="0"/>
              <a:t>персоналу ГБОУ СОШ №19 г. Сызрани;      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«</a:t>
            </a:r>
            <a:r>
              <a:rPr lang="ru-RU" dirty="0"/>
              <a:t>Положение о нормах обеспечения работников спецодеждой, обувью и другими средствами индивидуальной защиты»;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«</a:t>
            </a:r>
            <a:r>
              <a:rPr lang="ru-RU" dirty="0"/>
              <a:t>Положение о надбавках и доплатах к заработной плате, выплачиваемых из специального </a:t>
            </a:r>
            <a:r>
              <a:rPr lang="ru-RU" dirty="0" smtClean="0"/>
              <a:t>фонда»;</a:t>
            </a:r>
            <a:endParaRPr lang="ru-RU" dirty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«</a:t>
            </a:r>
            <a:r>
              <a:rPr lang="ru-RU" dirty="0"/>
              <a:t>График сменности работников структурного подразделения</a:t>
            </a:r>
            <a:r>
              <a:rPr lang="ru-RU" dirty="0" smtClean="0"/>
              <a:t>»;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О наставничестве;</a:t>
            </a:r>
            <a:endParaRPr lang="ru-RU" dirty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Соглашение </a:t>
            </a:r>
            <a:r>
              <a:rPr lang="ru-RU" dirty="0"/>
              <a:t>по охране труда.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Средства, затраченные на       мероприятия по охране труда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1" y="188217"/>
            <a:ext cx="1080120" cy="104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539552" y="1504058"/>
            <a:ext cx="1296144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2019 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153544"/>
            <a:ext cx="1584176" cy="563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117928,23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4288" y="3140968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127914,00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32" y="2439526"/>
            <a:ext cx="523749" cy="722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25" y="2419886"/>
            <a:ext cx="524301" cy="71939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195736" y="1525126"/>
            <a:ext cx="1368152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2020 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08" y="2450261"/>
            <a:ext cx="589208" cy="722510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923929" y="1504058"/>
            <a:ext cx="1296145" cy="9269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2021 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37" y="2418458"/>
            <a:ext cx="548795" cy="7225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212" y="2391530"/>
            <a:ext cx="524301" cy="71939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195736" y="3153544"/>
            <a:ext cx="1512168" cy="563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109673,10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23929" y="3153544"/>
            <a:ext cx="1440160" cy="563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93226,23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08104" y="3155530"/>
            <a:ext cx="1512168" cy="563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151702,60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8104" y="1464554"/>
            <a:ext cx="1296144" cy="9269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2022 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190168" y="1474356"/>
            <a:ext cx="1342272" cy="9269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2023 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ФОТО\Охрана труда 2020\i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56" y="3843114"/>
            <a:ext cx="2072268" cy="29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Охрана труда 2020\i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52583"/>
            <a:ext cx="1964557" cy="29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Охрана труда 2020\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3" y="3831245"/>
            <a:ext cx="2179096" cy="29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\Охрана труда 2020\i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91" y="3821776"/>
            <a:ext cx="2312826" cy="29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Средства, затраченные на       культурно-массовые мероприятия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019" y="266372"/>
            <a:ext cx="1105602" cy="10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95536" y="2041173"/>
            <a:ext cx="1224136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prstClr val="black"/>
                </a:solidFill>
              </a:rPr>
              <a:t>2019</a:t>
            </a:r>
          </a:p>
          <a:p>
            <a:pPr algn="ctr"/>
            <a:r>
              <a:rPr lang="ru-RU" b="1" smtClean="0">
                <a:solidFill>
                  <a:prstClr val="black"/>
                </a:solidFill>
              </a:rPr>
              <a:t>г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78004" y="2017289"/>
            <a:ext cx="1203298" cy="92266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2023 </a:t>
            </a:r>
            <a:r>
              <a:rPr lang="ru-RU" b="1" dirty="0">
                <a:solidFill>
                  <a:prstClr val="black"/>
                </a:solidFill>
              </a:rPr>
              <a:t>г.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1" y="3675652"/>
            <a:ext cx="144015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18120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3673093"/>
            <a:ext cx="1584176" cy="434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11530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85582" y="3673092"/>
            <a:ext cx="1562882" cy="434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17823 руб.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Admin\Desktop\DSC_4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28" y="4293094"/>
            <a:ext cx="2873068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84" y="4293095"/>
            <a:ext cx="2945076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image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4" y="4293095"/>
            <a:ext cx="273704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833" y="2923698"/>
            <a:ext cx="524301" cy="7193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476" y="2952070"/>
            <a:ext cx="524301" cy="7193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45" y="2963838"/>
            <a:ext cx="524301" cy="71939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123728" y="2041173"/>
            <a:ext cx="1224136" cy="8987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2020 г.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645" y="2956262"/>
            <a:ext cx="524301" cy="71939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3829664" y="2041173"/>
            <a:ext cx="1174384" cy="8987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2021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413847" y="2065057"/>
            <a:ext cx="1260139" cy="8987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2022 г.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010" y="2978982"/>
            <a:ext cx="524301" cy="71939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923926" y="3673093"/>
            <a:ext cx="150378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18380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00092" y="3686539"/>
            <a:ext cx="1512168" cy="418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15900 руб.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>      Новогодние подарки для детей сотрудников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9" y="260649"/>
            <a:ext cx="100811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26906" y="1794176"/>
            <a:ext cx="134227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2019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5236" y="3441243"/>
            <a:ext cx="120879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25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Admin\Desktop\ФОТО\Новый год 2016\100D3100\DSC_2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32408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ФОТО\Новый год 2017\100D3100\DSC_7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16198"/>
            <a:ext cx="2073187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АРХИВ ФОТО\2014-12-30 Новый год 14-15\Новый год 14-15 3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1944216" cy="29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80" y="2692680"/>
            <a:ext cx="524301" cy="719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056" y="2623003"/>
            <a:ext cx="524301" cy="71939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267744" y="1794176"/>
            <a:ext cx="134227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2020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65628" y="1832049"/>
            <a:ext cx="134227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2021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15905" y="1832049"/>
            <a:ext cx="134227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2022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16071" y="1832049"/>
            <a:ext cx="1342270" cy="8219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2023 г.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673" y="2727653"/>
            <a:ext cx="524301" cy="7193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4612" y="2760928"/>
            <a:ext cx="524301" cy="7193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889" y="2764512"/>
            <a:ext cx="524301" cy="71939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383429" y="3414886"/>
            <a:ext cx="120879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12645" y="3492893"/>
            <a:ext cx="120879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18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82645" y="3484150"/>
            <a:ext cx="120879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18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39424" y="3375100"/>
            <a:ext cx="120879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14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>      Подписка на профсоюзные газеты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0" y="261420"/>
            <a:ext cx="1282415" cy="108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14323" y="1844824"/>
            <a:ext cx="1653421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2019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975" y="3542324"/>
            <a:ext cx="2016224" cy="656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3799руб.92 к.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83962" y="3573016"/>
            <a:ext cx="1872208" cy="62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4420 руб.62 к.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44" y="2678229"/>
            <a:ext cx="524301" cy="864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067" y="2704893"/>
            <a:ext cx="524301" cy="86409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809981" y="4365104"/>
            <a:ext cx="1653421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2023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55366" y="1844825"/>
            <a:ext cx="1653421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2021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08953" y="1844824"/>
            <a:ext cx="1653421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2020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766999" y="1844824"/>
            <a:ext cx="1653421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2022 г.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98" y="5246213"/>
            <a:ext cx="524301" cy="8640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512" y="2708921"/>
            <a:ext cx="524301" cy="8640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927" y="2693574"/>
            <a:ext cx="524301" cy="864095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725355" y="3568989"/>
            <a:ext cx="2032899" cy="656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4235 руб.22 к.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27784" y="3557669"/>
            <a:ext cx="1886541" cy="656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    4003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68634" y="6086516"/>
            <a:ext cx="1913443" cy="656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4659 руб.26 к.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AutoShape 4" descr="https://kalinprof.ru/wp-content/uploads/2020/03/822408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kalinprof.ru/wp-content/uploads/2020/03/8224085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8" descr="https://kalinprof.ru/wp-content/uploads/2020/03/8224085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0" descr="https://sun9-58.userapi.com/impg/5llGIJJ3zK8sp0I0xU9eIsx1UNynODNz3d-j8A/gldpQdkLqKA.jpg?size=550x107&amp;quality=96&amp;sign=86d314ef78625946d37f92b4dfdd8248&amp;c_uniq_tag=aHt78u28SulVUxVI3HJwBR6kWnUC7CwgqmKsv9BTemQ&amp;type=alb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sun9-31.userapi.com/impg/SQASF-aKRE7ggtK6dDtypeWpJqbP8fnUqkQzDw/B-tKWd4-0_M.jpg?size=807x605&amp;quality=96&amp;sign=47c075a944055d7bcfce4ce874216c1c&amp;c_uniq_tag=MJxu6CmVQX0ahs6ei_b7jfvw_hir1tPo0E3YT3bmpYM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3" y="4399359"/>
            <a:ext cx="3021592" cy="22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s://ug.ru/wp-content/uploads/2021/12/01mp-mini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1894"/>
            <a:ext cx="1815572" cy="25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>      Материальная помощь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019" y="266372"/>
            <a:ext cx="1105602" cy="10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95536" y="1615893"/>
            <a:ext cx="1728192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2019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76256" y="1641338"/>
            <a:ext cx="1649062" cy="92266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2021 </a:t>
            </a:r>
            <a:r>
              <a:rPr lang="ru-RU" b="1" dirty="0">
                <a:solidFill>
                  <a:prstClr val="black"/>
                </a:solidFill>
              </a:rPr>
              <a:t>г.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283392"/>
            <a:ext cx="1728191" cy="674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14000 руб.+ 12000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71968" y="3256860"/>
            <a:ext cx="1708144" cy="608909"/>
          </a:xfrm>
          <a:prstGeom prst="roundRect">
            <a:avLst>
              <a:gd name="adj" fmla="val 18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6000 руб. + 6000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7948" y="3283394"/>
            <a:ext cx="1800516" cy="582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6000 руб. + 6000 руб.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513" y="2537470"/>
            <a:ext cx="524301" cy="7193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722" y="2564003"/>
            <a:ext cx="524301" cy="7193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75" y="2547095"/>
            <a:ext cx="524301" cy="71939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071766" y="3957748"/>
            <a:ext cx="1800202" cy="9841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2022 г.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819" y="4941858"/>
            <a:ext cx="524301" cy="71939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3829663" y="1631512"/>
            <a:ext cx="1858145" cy="8987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2020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87809" y="3957749"/>
            <a:ext cx="1836519" cy="9841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2023 г.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55" y="4941858"/>
            <a:ext cx="524301" cy="71939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219975" y="5661248"/>
            <a:ext cx="1651993" cy="611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6000 руб. + 6000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16090" y="5698076"/>
            <a:ext cx="1836519" cy="574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6000 руб. + 10000 руб.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>      Израсходовано средств ППО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019" y="266372"/>
            <a:ext cx="1105602" cy="10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95536" y="1615893"/>
            <a:ext cx="1728192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2019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76256" y="1641338"/>
            <a:ext cx="1649062" cy="92266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2021 </a:t>
            </a:r>
            <a:r>
              <a:rPr lang="ru-RU" b="1" dirty="0">
                <a:solidFill>
                  <a:prstClr val="black"/>
                </a:solidFill>
              </a:rPr>
              <a:t>г.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283392"/>
            <a:ext cx="1872208" cy="582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35919,92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71968" y="3256860"/>
            <a:ext cx="1924168" cy="608909"/>
          </a:xfrm>
          <a:prstGeom prst="roundRect">
            <a:avLst>
              <a:gd name="adj" fmla="val 18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28383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7948" y="3283394"/>
            <a:ext cx="1800516" cy="582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21765,22 руб.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513" y="2537470"/>
            <a:ext cx="524301" cy="7193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722" y="2564003"/>
            <a:ext cx="524301" cy="7193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75" y="2547095"/>
            <a:ext cx="524301" cy="71939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071766" y="3961838"/>
            <a:ext cx="1800202" cy="9841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2022 г.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918" y="4960272"/>
            <a:ext cx="524301" cy="71939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3829663" y="1631512"/>
            <a:ext cx="1858145" cy="8987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2020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456144" y="3961838"/>
            <a:ext cx="1836519" cy="9841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2023 г.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252" y="4947366"/>
            <a:ext cx="524301" cy="71939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095205" y="5675195"/>
            <a:ext cx="1800202" cy="611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28960,62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56144" y="5684490"/>
            <a:ext cx="1836519" cy="574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28518,26 руб.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Дополнительные оплачиваемые отпуска</a:t>
            </a:r>
            <a:br>
              <a:rPr lang="ru-RU" dirty="0" smtClean="0"/>
            </a:br>
            <a:r>
              <a:rPr lang="ru-RU" sz="3100" dirty="0" smtClean="0"/>
              <a:t>За работу без листов нетрудоспособности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9" y="260649"/>
            <a:ext cx="115212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06306" y="1917297"/>
            <a:ext cx="187220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2019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0722" y="3385107"/>
            <a:ext cx="111497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12 чел.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44308" y="3342399"/>
            <a:ext cx="111612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14 чел.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918463"/>
            <a:ext cx="7416824" cy="2306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За ненормированный рабочий день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0722" y="4365104"/>
            <a:ext cx="111497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74280" y="4290252"/>
            <a:ext cx="11161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4869160"/>
            <a:ext cx="7489289" cy="709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За работу с вредными (опасными) условиями труда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0722" y="5877272"/>
            <a:ext cx="111497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16849" y="5850160"/>
            <a:ext cx="10380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чел.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831697"/>
            <a:ext cx="524301" cy="568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590" y="2827261"/>
            <a:ext cx="524301" cy="5402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858255"/>
            <a:ext cx="524301" cy="56879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3955789" y="3400494"/>
            <a:ext cx="1119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18 чел.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55789" y="4365104"/>
            <a:ext cx="1119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95936" y="5871337"/>
            <a:ext cx="111914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979712" y="1943855"/>
            <a:ext cx="187220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2020 г.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665" y="2858254"/>
            <a:ext cx="524301" cy="5687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68" y="2858255"/>
            <a:ext cx="524301" cy="568797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2339752" y="3400494"/>
            <a:ext cx="10801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17 чел.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00778" y="3430689"/>
            <a:ext cx="120347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12 чел.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42556" y="4365104"/>
            <a:ext cx="111497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85104" y="4364996"/>
            <a:ext cx="1119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76906" y="5856394"/>
            <a:ext cx="111497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33606" y="5856394"/>
            <a:ext cx="111914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635896" y="1943855"/>
            <a:ext cx="1728192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2021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15081" y="1943855"/>
            <a:ext cx="187220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2022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804248" y="1882645"/>
            <a:ext cx="187220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2023 г.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Заболеваемость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8" y="260649"/>
            <a:ext cx="1295007" cy="103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455876" y="836712"/>
            <a:ext cx="1872208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2019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91880" y="2690804"/>
            <a:ext cx="1872208" cy="72007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2020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28873" y="4684532"/>
            <a:ext cx="1926214" cy="72008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2021 г</a:t>
            </a:r>
            <a:r>
              <a:rPr lang="ru-RU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271" y="1628801"/>
            <a:ext cx="19225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425 </a:t>
            </a:r>
            <a:r>
              <a:rPr lang="ru-RU" sz="1400" b="1" dirty="0" smtClean="0">
                <a:solidFill>
                  <a:prstClr val="black"/>
                </a:solidFill>
              </a:rPr>
              <a:t>Заболеваемость сотрудников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3733197"/>
            <a:ext cx="1944216" cy="703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138 </a:t>
            </a: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По </a:t>
            </a:r>
            <a:r>
              <a:rPr lang="ru-RU" sz="1400" b="1" dirty="0">
                <a:solidFill>
                  <a:prstClr val="black"/>
                </a:solidFill>
              </a:rPr>
              <a:t>уходу за ребенком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31291" y="1628802"/>
            <a:ext cx="1944673" cy="86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0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Декретный отпуск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7848" y="3733197"/>
            <a:ext cx="1944216" cy="703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370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Заболеваемость сотрудников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37874" y="1628801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196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 уходу за ребенком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4208" y="3748153"/>
            <a:ext cx="1944673" cy="688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Декретный </a:t>
            </a:r>
            <a:r>
              <a:rPr lang="ru-RU" sz="1400" b="1" dirty="0">
                <a:solidFill>
                  <a:schemeClr val="tx1"/>
                </a:solidFill>
              </a:rPr>
              <a:t>отпуск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985" y="5701138"/>
            <a:ext cx="1965920" cy="752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623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Заболеваемость сотрудников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19872" y="5877272"/>
            <a:ext cx="19442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185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 уходу за ребенком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44208" y="5701138"/>
            <a:ext cx="1944673" cy="752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140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Декретный отпуск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452824" y="734128"/>
            <a:ext cx="1836204" cy="637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621 день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stCxn id="22" idx="4"/>
            <a:endCxn id="15" idx="0"/>
          </p:cNvCxnSpPr>
          <p:nvPr/>
        </p:nvCxnSpPr>
        <p:spPr>
          <a:xfrm flipH="1">
            <a:off x="4409982" y="1371348"/>
            <a:ext cx="2960944" cy="25745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2" idx="4"/>
            <a:endCxn id="12" idx="0"/>
          </p:cNvCxnSpPr>
          <p:nvPr/>
        </p:nvCxnSpPr>
        <p:spPr>
          <a:xfrm>
            <a:off x="7370926" y="1371348"/>
            <a:ext cx="32702" cy="2574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608705" y="3332901"/>
            <a:ext cx="5926589" cy="38586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289333" y="3360804"/>
            <a:ext cx="1985713" cy="31915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349393" y="3347337"/>
            <a:ext cx="0" cy="40081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269569" y="5375965"/>
            <a:ext cx="4982879" cy="3114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251767" y="5348493"/>
            <a:ext cx="2060844" cy="5013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268289" y="5071202"/>
            <a:ext cx="60163" cy="6299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2" idx="4"/>
            <a:endCxn id="8" idx="0"/>
          </p:cNvCxnSpPr>
          <p:nvPr/>
        </p:nvCxnSpPr>
        <p:spPr>
          <a:xfrm flipH="1">
            <a:off x="1546527" y="1371348"/>
            <a:ext cx="5824399" cy="25745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6498443" y="2627258"/>
            <a:ext cx="1836204" cy="720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508 дней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431291" y="4628413"/>
            <a:ext cx="183620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948 дней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7600" y="531995"/>
            <a:ext cx="351328" cy="11703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853957"/>
            <a:ext cx="1170533" cy="3703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087" y="4818124"/>
            <a:ext cx="1170533" cy="3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Заболеваемость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7" y="260648"/>
            <a:ext cx="1295007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455876" y="836712"/>
            <a:ext cx="1872208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2022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91880" y="2690804"/>
            <a:ext cx="1872208" cy="72007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2023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271" y="1628801"/>
            <a:ext cx="19225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427 </a:t>
            </a:r>
            <a:r>
              <a:rPr lang="ru-RU" sz="1400" b="1" dirty="0" smtClean="0">
                <a:solidFill>
                  <a:prstClr val="black"/>
                </a:solidFill>
              </a:rPr>
              <a:t>Заболеваемость сотрудников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3733197"/>
            <a:ext cx="1944216" cy="703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138 </a:t>
            </a: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По </a:t>
            </a:r>
            <a:r>
              <a:rPr lang="ru-RU" sz="1400" b="1" dirty="0">
                <a:solidFill>
                  <a:prstClr val="black"/>
                </a:solidFill>
              </a:rPr>
              <a:t>уходу за ребенком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31291" y="1628802"/>
            <a:ext cx="1944673" cy="86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0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Декретный отпуск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7848" y="3733197"/>
            <a:ext cx="1944216" cy="703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370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Заболеваемость сотрудников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37874" y="1628801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79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 уходу за ребенком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4208" y="3748153"/>
            <a:ext cx="1944673" cy="688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280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Декретный </a:t>
            </a:r>
            <a:r>
              <a:rPr lang="ru-RU" sz="1400" b="1" dirty="0">
                <a:solidFill>
                  <a:schemeClr val="tx1"/>
                </a:solidFill>
              </a:rPr>
              <a:t>отпуск</a:t>
            </a:r>
          </a:p>
        </p:txBody>
      </p:sp>
      <p:sp>
        <p:nvSpPr>
          <p:cNvPr id="22" name="Овал 21"/>
          <p:cNvSpPr/>
          <p:nvPr/>
        </p:nvSpPr>
        <p:spPr>
          <a:xfrm>
            <a:off x="6452824" y="734128"/>
            <a:ext cx="1836204" cy="637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506 дней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stCxn id="22" idx="4"/>
            <a:endCxn id="15" idx="0"/>
          </p:cNvCxnSpPr>
          <p:nvPr/>
        </p:nvCxnSpPr>
        <p:spPr>
          <a:xfrm flipH="1">
            <a:off x="4409982" y="1371348"/>
            <a:ext cx="2960944" cy="25745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2" idx="4"/>
            <a:endCxn id="12" idx="0"/>
          </p:cNvCxnSpPr>
          <p:nvPr/>
        </p:nvCxnSpPr>
        <p:spPr>
          <a:xfrm>
            <a:off x="7370926" y="1371348"/>
            <a:ext cx="32702" cy="2574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608705" y="3332901"/>
            <a:ext cx="5926589" cy="38586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289333" y="3360804"/>
            <a:ext cx="1985713" cy="31915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349393" y="3347337"/>
            <a:ext cx="0" cy="40081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2" idx="4"/>
            <a:endCxn id="8" idx="0"/>
          </p:cNvCxnSpPr>
          <p:nvPr/>
        </p:nvCxnSpPr>
        <p:spPr>
          <a:xfrm flipH="1">
            <a:off x="1546527" y="1371348"/>
            <a:ext cx="5824399" cy="25745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6498443" y="2627258"/>
            <a:ext cx="1836204" cy="720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603 дней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7600" y="531995"/>
            <a:ext cx="351328" cy="11703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853957"/>
            <a:ext cx="1170533" cy="3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/>
              <a:t>Первичная </a:t>
            </a:r>
            <a:r>
              <a:rPr lang="ru-RU" sz="2400" b="1" dirty="0"/>
              <a:t>профсоюзная организация структурного подразделения насчитывает </a:t>
            </a:r>
            <a:r>
              <a:rPr lang="ru-RU" sz="2400" b="1" dirty="0" smtClean="0"/>
              <a:t>31 </a:t>
            </a:r>
            <a:r>
              <a:rPr lang="ru-RU" sz="2400" b="1" dirty="0"/>
              <a:t>человек, что составляет 100% профсоюзное </a:t>
            </a:r>
            <a:r>
              <a:rPr lang="ru-RU" sz="2400" b="1" dirty="0" smtClean="0"/>
              <a:t>членство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Женщин – 29</a:t>
            </a: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Мужчин – 2</a:t>
            </a:r>
          </a:p>
          <a:p>
            <a:endParaRPr lang="ru-RU" sz="2400" b="1" dirty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Педагогические работники – 16   </a:t>
            </a:r>
            <a:r>
              <a:rPr lang="ru-RU" sz="2000" b="1" dirty="0" smtClean="0">
                <a:latin typeface="+mj-lt"/>
              </a:rPr>
              <a:t>из них:</a:t>
            </a:r>
          </a:p>
          <a:p>
            <a:pPr marL="0" indent="0">
              <a:buNone/>
            </a:pPr>
            <a:r>
              <a:rPr lang="ru-RU" sz="2000" b="1" dirty="0" smtClean="0">
                <a:latin typeface="+mj-lt"/>
              </a:rPr>
              <a:t>                                                        до 35 лет – 4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                                  молодые специалисты </a:t>
            </a:r>
            <a:r>
              <a:rPr lang="ru-RU" sz="1800" b="1" dirty="0">
                <a:latin typeface="+mj-lt"/>
              </a:rPr>
              <a:t>– </a:t>
            </a:r>
            <a:r>
              <a:rPr lang="ru-RU" sz="1800" b="1" dirty="0" smtClean="0">
                <a:latin typeface="+mj-lt"/>
              </a:rPr>
              <a:t>2</a:t>
            </a:r>
          </a:p>
          <a:p>
            <a:r>
              <a:rPr lang="ru-RU" sz="2400" b="1" dirty="0" smtClean="0">
                <a:latin typeface="+mj-lt"/>
              </a:rPr>
              <a:t>Административные работники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–1</a:t>
            </a:r>
          </a:p>
          <a:p>
            <a:r>
              <a:rPr lang="ru-RU" sz="2400" b="1" dirty="0" smtClean="0">
                <a:latin typeface="+mj-lt"/>
              </a:rPr>
              <a:t>Административно-вспомогательный персонал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– 3</a:t>
            </a:r>
          </a:p>
          <a:p>
            <a:r>
              <a:rPr lang="ru-RU" sz="2400" b="1" dirty="0" smtClean="0">
                <a:latin typeface="+mj-lt"/>
              </a:rPr>
              <a:t>Младший обслуживающий персонал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– 11</a:t>
            </a:r>
            <a:endParaRPr lang="ru-RU" sz="2400" b="1" dirty="0">
              <a:latin typeface="+mj-lt"/>
            </a:endParaRPr>
          </a:p>
        </p:txBody>
      </p:sp>
      <p:pic>
        <p:nvPicPr>
          <p:cNvPr id="4" name="Picture 2" descr="C:\Users\Admin\Desktop\Копия 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56792"/>
            <a:ext cx="169856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2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353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4000" dirty="0" smtClean="0"/>
              <a:t>Повышение профессиональной квалификации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8" y="160346"/>
            <a:ext cx="1080121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573395" y="1176364"/>
            <a:ext cx="1764196" cy="10177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2019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513189" y="1133408"/>
            <a:ext cx="1836204" cy="106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599398" y="2216841"/>
            <a:ext cx="1836204" cy="1027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 чел.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731" y="2520704"/>
            <a:ext cx="1788545" cy="520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385727"/>
            <a:ext cx="1768111" cy="54169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26180" y="2194088"/>
            <a:ext cx="1728193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2020г.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7554" y="3244174"/>
            <a:ext cx="1728193" cy="10897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2021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83568" y="4372349"/>
            <a:ext cx="1728193" cy="10897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2022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40528" y="5477582"/>
            <a:ext cx="1728193" cy="10897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2023 г.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148" y="3645024"/>
            <a:ext cx="1788545" cy="5204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654" y="4797152"/>
            <a:ext cx="1788545" cy="5204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111" y="5825174"/>
            <a:ext cx="1788545" cy="520448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5605262" y="3263074"/>
            <a:ext cx="1836204" cy="1109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37649" y="4363309"/>
            <a:ext cx="1836204" cy="1069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13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805013" y="5477582"/>
            <a:ext cx="1836204" cy="1036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 чел.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sz="4000" dirty="0" smtClean="0"/>
              <a:t>Аттестация педагогов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8" y="160346"/>
            <a:ext cx="1080121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573395" y="1176364"/>
            <a:ext cx="1764196" cy="10177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2019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369533" y="1134390"/>
            <a:ext cx="1836204" cy="106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427518" y="2216841"/>
            <a:ext cx="1836204" cy="1027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 чел.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375" y="2520704"/>
            <a:ext cx="2073144" cy="520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374" y="1385727"/>
            <a:ext cx="2015160" cy="54169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26180" y="2194088"/>
            <a:ext cx="1728193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2020г.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7554" y="3244174"/>
            <a:ext cx="1728193" cy="10897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2021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83568" y="4372349"/>
            <a:ext cx="1728193" cy="10897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2022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40528" y="5477582"/>
            <a:ext cx="1728193" cy="10897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2023 г.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02" y="3528816"/>
            <a:ext cx="2076576" cy="5204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03" y="4656991"/>
            <a:ext cx="2065634" cy="5204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722" y="5762224"/>
            <a:ext cx="2091624" cy="520448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499278" y="3263073"/>
            <a:ext cx="1836204" cy="1109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99278" y="4382679"/>
            <a:ext cx="1836204" cy="1069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580344" y="5462081"/>
            <a:ext cx="1836204" cy="1036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7590" y="2348880"/>
            <a:ext cx="25489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 </a:t>
            </a:r>
            <a:r>
              <a:rPr lang="ru-RU" b="1" dirty="0"/>
              <a:t>16 педагогов СП </a:t>
            </a:r>
            <a:r>
              <a:rPr lang="ru-RU" b="1" dirty="0" smtClean="0"/>
              <a:t> 8 </a:t>
            </a:r>
            <a:r>
              <a:rPr lang="ru-RU" b="1" dirty="0"/>
              <a:t>имеют квалификационные категории: </a:t>
            </a:r>
            <a:endParaRPr lang="ru-RU" b="1" dirty="0" smtClean="0"/>
          </a:p>
          <a:p>
            <a:r>
              <a:rPr lang="ru-RU" b="1" dirty="0" smtClean="0"/>
              <a:t>2 </a:t>
            </a:r>
            <a:r>
              <a:rPr lang="ru-RU" b="1" dirty="0"/>
              <a:t>– </a:t>
            </a:r>
            <a:r>
              <a:rPr lang="ru-RU" b="1" dirty="0" smtClean="0"/>
              <a:t>высшую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4 </a:t>
            </a:r>
            <a:r>
              <a:rPr lang="ru-RU" b="1" dirty="0"/>
              <a:t>– первую. </a:t>
            </a:r>
            <a:endParaRPr lang="ru-RU" b="1" dirty="0" smtClean="0"/>
          </a:p>
          <a:p>
            <a:r>
              <a:rPr lang="ru-RU" b="1" dirty="0" smtClean="0"/>
              <a:t>8 </a:t>
            </a:r>
            <a:r>
              <a:rPr lang="ru-RU" b="1" dirty="0"/>
              <a:t>педагогов прошли аттестацию на соответствие занимаемой должности.</a:t>
            </a:r>
          </a:p>
        </p:txBody>
      </p:sp>
    </p:spTree>
    <p:extLst>
      <p:ext uri="{BB962C8B-B14F-4D97-AF65-F5344CB8AC3E}">
        <p14:creationId xmlns:p14="http://schemas.microsoft.com/office/powerpoint/2010/main" val="10945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7" y="274638"/>
            <a:ext cx="1181461" cy="104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412776"/>
            <a:ext cx="23762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Горком профсоюза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412776"/>
            <a:ext cx="25202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Органы местного самоуправления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1412777"/>
            <a:ext cx="23042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Общественные организации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2852936"/>
            <a:ext cx="3528392" cy="1224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Практическая и консультативная помощь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852936"/>
            <a:ext cx="2808312" cy="115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Смотры-конкурсы, демонстрации, митинги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5" idx="2"/>
            <a:endCxn id="7" idx="0"/>
          </p:cNvCxnSpPr>
          <p:nvPr/>
        </p:nvCxnSpPr>
        <p:spPr>
          <a:xfrm>
            <a:off x="1799692" y="2420888"/>
            <a:ext cx="93610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>
            <a:off x="4752020" y="2420888"/>
            <a:ext cx="2221943" cy="437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0"/>
          </p:cNvCxnSpPr>
          <p:nvPr/>
        </p:nvCxnSpPr>
        <p:spPr>
          <a:xfrm flipH="1">
            <a:off x="6912260" y="2420888"/>
            <a:ext cx="90010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835696" y="2405669"/>
            <a:ext cx="511256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ФОТО ПРОФСОЮЗ\DSC_5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" y="4167445"/>
            <a:ext cx="2923197" cy="269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ПРОФСОЮЗ\DSC_93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67443"/>
            <a:ext cx="2997274" cy="26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IMG_20231009_085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2" y="4167443"/>
            <a:ext cx="3080584" cy="26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+mn-lt"/>
              </a:rPr>
              <a:t>2024 – «Год семьи» </a:t>
            </a:r>
            <a:br>
              <a:rPr lang="ru-RU" sz="3100" b="1" dirty="0">
                <a:latin typeface="+mn-lt"/>
              </a:rPr>
            </a:br>
            <a:r>
              <a:rPr lang="ru-RU" sz="3100" b="1" dirty="0">
                <a:latin typeface="+mn-lt"/>
              </a:rPr>
              <a:t>в Общероссийском Профсоюзе «Год организационно-кадрового единства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Главные </a:t>
            </a:r>
            <a:r>
              <a:rPr lang="ru-RU" dirty="0"/>
              <a:t>задачи работы </a:t>
            </a:r>
            <a:r>
              <a:rPr lang="ru-RU" dirty="0" smtClean="0"/>
              <a:t>профсоюза: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защита </a:t>
            </a:r>
            <a:r>
              <a:rPr lang="ru-RU" dirty="0"/>
              <a:t>работников;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охрана </a:t>
            </a:r>
            <a:r>
              <a:rPr lang="ru-RU" dirty="0"/>
              <a:t>труда;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привлечение </a:t>
            </a:r>
            <a:r>
              <a:rPr lang="ru-RU" dirty="0"/>
              <a:t>новых членов профсоюза;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обучение</a:t>
            </a:r>
            <a:r>
              <a:rPr lang="ru-RU" dirty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оздоровление</a:t>
            </a:r>
            <a:r>
              <a:rPr lang="ru-RU" dirty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материальная </a:t>
            </a:r>
            <a:r>
              <a:rPr lang="ru-RU" dirty="0"/>
              <a:t>поддержка.</a:t>
            </a:r>
          </a:p>
        </p:txBody>
      </p:sp>
    </p:spTree>
    <p:extLst>
      <p:ext uri="{BB962C8B-B14F-4D97-AF65-F5344CB8AC3E}">
        <p14:creationId xmlns:p14="http://schemas.microsoft.com/office/powerpoint/2010/main" val="1151257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Рекомендации новому составу 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Продолжать работу по защите трудовых и социально-экономических прав;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Уделять внимание профсоюзному контролю;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Уделять </a:t>
            </a:r>
            <a:r>
              <a:rPr lang="ru-RU" dirty="0"/>
              <a:t>внимание </a:t>
            </a:r>
            <a:r>
              <a:rPr lang="ru-RU" dirty="0" smtClean="0"/>
              <a:t>организации физкультурно-оздоровительной и культурно-массовой работе.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274638"/>
            <a:ext cx="14401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2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3978" y="274638"/>
            <a:ext cx="6102822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 descr="C:\Users\Admin\Desktop\image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192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74638"/>
            <a:ext cx="1656183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профкома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Иванченко Н.В.</a:t>
            </a:r>
          </a:p>
          <a:p>
            <a:pPr marL="0" indent="0">
              <a:buNone/>
            </a:pPr>
            <a:r>
              <a:rPr lang="ru-RU" dirty="0" smtClean="0"/>
              <a:t>Председатель </a:t>
            </a:r>
          </a:p>
          <a:p>
            <a:pPr marL="0" indent="0">
              <a:buNone/>
            </a:pPr>
            <a:r>
              <a:rPr lang="ru-RU" dirty="0" smtClean="0"/>
              <a:t>профкома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88640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19872" y="4869158"/>
            <a:ext cx="2538753" cy="180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Емелина</a:t>
            </a:r>
            <a:r>
              <a:rPr lang="ru-RU" sz="2000" b="1" dirty="0" smtClean="0">
                <a:solidFill>
                  <a:schemeClr val="tx1"/>
                </a:solidFill>
              </a:rPr>
              <a:t> М.С.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Председатель организационно-массовой комиссии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4797152"/>
            <a:ext cx="216024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Никонова Е.В.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Председатель комиссии по социальному партнерству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6402"/>
            <a:ext cx="2314600" cy="3202757"/>
          </a:xfrm>
          <a:prstGeom prst="rect">
            <a:avLst/>
          </a:prstGeom>
        </p:spPr>
      </p:pic>
      <p:pic>
        <p:nvPicPr>
          <p:cNvPr id="11" name="Рисунок 10" descr="F:\i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66401"/>
            <a:ext cx="2359069" cy="320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F:\i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t="11675" r="19933" b="24332"/>
          <a:stretch/>
        </p:blipFill>
        <p:spPr bwMode="auto">
          <a:xfrm>
            <a:off x="3419872" y="1666401"/>
            <a:ext cx="2304256" cy="32027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12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365104"/>
            <a:ext cx="2592288" cy="1706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Арутюнян Т.А.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Председатель комиссии по защите трудовых и профессиональных прав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149080"/>
            <a:ext cx="2520280" cy="192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Воронина Т. М.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Председатель </a:t>
            </a:r>
            <a:r>
              <a:rPr lang="ru-RU" dirty="0" smtClean="0">
                <a:solidFill>
                  <a:schemeClr val="tx1"/>
                </a:solidFill>
              </a:rPr>
              <a:t>пенсионной комиссии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4653136"/>
            <a:ext cx="2448272" cy="166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Горловская</a:t>
            </a:r>
            <a:r>
              <a:rPr lang="ru-RU" b="1" dirty="0" smtClean="0">
                <a:solidFill>
                  <a:schemeClr val="tx1"/>
                </a:solidFill>
              </a:rPr>
              <a:t> Е.А.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Председатель комиссии по культурно-массовой и спортивно-оздоровительной работе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845824"/>
            <a:ext cx="2876949" cy="431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736304" cy="306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520280" cy="306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image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2592288" cy="32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861048"/>
            <a:ext cx="2304256" cy="192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077072"/>
            <a:ext cx="2592288" cy="228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Лямина</a:t>
            </a:r>
            <a:r>
              <a:rPr lang="ru-RU" b="1" dirty="0" smtClean="0">
                <a:solidFill>
                  <a:schemeClr val="tx1"/>
                </a:solidFill>
              </a:rPr>
              <a:t> Е. 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Председатель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Комиссии по ОТ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Уполномоченный по 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4221088"/>
            <a:ext cx="2304256" cy="156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Садилкина</a:t>
            </a:r>
            <a:r>
              <a:rPr lang="ru-RU" b="1" dirty="0" smtClean="0">
                <a:solidFill>
                  <a:schemeClr val="tx1"/>
                </a:solidFill>
              </a:rPr>
              <a:t> Н. О.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Председатель ревизионной комиссии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37" y="562744"/>
            <a:ext cx="2575782" cy="329830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88640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C:\Users\Admin\Desktop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24482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Задачи профсоюзного комитета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9" y="1628800"/>
            <a:ext cx="8229600" cy="4853136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>
                <a:latin typeface="Century Gothic" pitchFamily="34" charset="0"/>
                <a:ea typeface="Times New Roman"/>
              </a:rPr>
              <a:t>Реализация </a:t>
            </a:r>
            <a:r>
              <a:rPr lang="ru-RU" dirty="0">
                <a:latin typeface="Century Gothic" pitchFamily="34" charset="0"/>
                <a:ea typeface="Times New Roman"/>
              </a:rPr>
              <a:t>уставных задач профсоюза по представительству социально-трудовых прав и профессиональных интересов работников </a:t>
            </a:r>
            <a:r>
              <a:rPr lang="ru-RU" dirty="0" smtClean="0">
                <a:latin typeface="Century Gothic" pitchFamily="34" charset="0"/>
                <a:ea typeface="Times New Roman"/>
              </a:rPr>
              <a:t>учреждения.</a:t>
            </a:r>
            <a:endParaRPr lang="ru-RU" sz="2800" dirty="0" smtClean="0">
              <a:latin typeface="Century Gothic" pitchFamily="34" charset="0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>
                <a:latin typeface="Century Gothic" pitchFamily="34" charset="0"/>
                <a:ea typeface="Times New Roman"/>
              </a:rPr>
              <a:t>Осуществление </a:t>
            </a:r>
            <a:r>
              <a:rPr lang="ru-RU" dirty="0">
                <a:latin typeface="Century Gothic" pitchFamily="34" charset="0"/>
                <a:ea typeface="Times New Roman"/>
              </a:rPr>
              <a:t>профсоюзного контроля соблюдения в учреждении законодательства о труде и охраны </a:t>
            </a:r>
            <a:r>
              <a:rPr lang="ru-RU" dirty="0" smtClean="0">
                <a:latin typeface="Century Gothic" pitchFamily="34" charset="0"/>
                <a:ea typeface="Times New Roman"/>
              </a:rPr>
              <a:t>труда.</a:t>
            </a:r>
            <a:endParaRPr lang="ru-RU" sz="2800" dirty="0" smtClean="0">
              <a:latin typeface="Century Gothic" pitchFamily="34" charset="0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>
                <a:latin typeface="Century Gothic" pitchFamily="34" charset="0"/>
                <a:ea typeface="Times New Roman"/>
              </a:rPr>
              <a:t>Создание </a:t>
            </a:r>
            <a:r>
              <a:rPr lang="ru-RU" dirty="0">
                <a:latin typeface="Century Gothic" pitchFamily="34" charset="0"/>
                <a:ea typeface="Times New Roman"/>
              </a:rPr>
              <a:t>условий для реализации разносторонних интересов членов профсоюзной </a:t>
            </a:r>
            <a:r>
              <a:rPr lang="ru-RU" dirty="0" smtClean="0">
                <a:latin typeface="Century Gothic" pitchFamily="34" charset="0"/>
                <a:ea typeface="Times New Roman"/>
              </a:rPr>
              <a:t>организации.</a:t>
            </a:r>
            <a:endParaRPr lang="ru-RU" sz="2800" dirty="0" smtClean="0">
              <a:latin typeface="Century Gothic" pitchFamily="34" charset="0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>
                <a:latin typeface="Century Gothic" pitchFamily="34" charset="0"/>
                <a:ea typeface="Times New Roman"/>
              </a:rPr>
              <a:t>Улучшение </a:t>
            </a:r>
            <a:r>
              <a:rPr lang="ru-RU" dirty="0">
                <a:latin typeface="Century Gothic" pitchFamily="34" charset="0"/>
                <a:ea typeface="Times New Roman"/>
              </a:rPr>
              <a:t>качества информирования работников о деятельности </a:t>
            </a:r>
            <a:r>
              <a:rPr lang="ru-RU" dirty="0" smtClean="0">
                <a:latin typeface="Century Gothic" pitchFamily="34" charset="0"/>
                <a:ea typeface="Times New Roman"/>
              </a:rPr>
              <a:t>профсоюзов.</a:t>
            </a:r>
            <a:endParaRPr lang="ru-RU" sz="2800" dirty="0" smtClean="0">
              <a:latin typeface="Century Gothic" pitchFamily="34" charset="0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>
                <a:latin typeface="Century Gothic" pitchFamily="34" charset="0"/>
                <a:ea typeface="Times New Roman"/>
              </a:rPr>
              <a:t>Улучшение </a:t>
            </a:r>
            <a:r>
              <a:rPr lang="ru-RU" dirty="0">
                <a:latin typeface="Century Gothic" pitchFamily="34" charset="0"/>
                <a:ea typeface="Times New Roman"/>
              </a:rPr>
              <a:t>качества работы по мотивации профсоюзного членства.</a:t>
            </a:r>
            <a:endParaRPr lang="ru-RU" sz="2800" dirty="0">
              <a:latin typeface="Century Gothic" pitchFamily="34" charset="0"/>
              <a:ea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Admin\Desktop\Копия 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32"/>
            <a:ext cx="1378496" cy="126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Контроль профсоюзного комитета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Охрана труда;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Режим труда и отдыха;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Оздоровление;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Распределение надбавок и доплат к зарплате;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Выплата зарплаты;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Соблюдение ТК РФ, </a:t>
            </a:r>
            <a:r>
              <a:rPr lang="ru-RU" dirty="0" err="1" smtClean="0"/>
              <a:t>Кол.договора</a:t>
            </a:r>
            <a:r>
              <a:rPr lang="ru-RU" dirty="0" smtClean="0"/>
              <a:t>, Правил внутреннего распорядка;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Ведение личных дел и трудовых книжек.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260649"/>
            <a:ext cx="1522512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Руководство документами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27716"/>
            <a:ext cx="8784976" cy="5241644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Трудовой кодекс РФ;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Коллективный договор;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Закон РФ «О профессиональных союзах, их правах и гарантиях деятельности»;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Устав Профсоюза работников народного образования и науки РФ;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Материалы Съездов Профсоюза, областного, городского комитета Профсоюза;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Положение о первичной профсоюзной организации СП «Детский сад № 55» ГБОУ СОШ № 19 г. Сызрани;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Соглашение по ОТ.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85956"/>
            <a:ext cx="1152128" cy="92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Сотрудничество с администрацией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Совместные заседания;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Отчеты на заседаниях ПК, профсоюзных собраниях;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Совместная подготовка и проведение профсоюзных собраний;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Личные беседы.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2" y="421077"/>
            <a:ext cx="1224554" cy="99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Admin\Desktop\ФОТО\ФОТО Пуб отчет\Публичный отчёт 2007-2008гг\S60016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9200" y="-6629400"/>
            <a:ext cx="3902400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ФОТО\ФОТО Пуб отчет\Публичный отчёт 2007-2008гг\S60016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44644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1295</TotalTime>
  <Words>947</Words>
  <Application>Microsoft Office PowerPoint</Application>
  <PresentationFormat>Экран (4:3)</PresentationFormat>
  <Paragraphs>254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Отчетный доклад профсоюзного комитета  СП «Детский сад № 55»  ГБОУ СОШ № 19 г. Сызрани  о работе за период  2019-2023 г.г.                                  2 апреля 2024 г.</vt:lpstr>
      <vt:lpstr> Первичная профсоюзная организация структурного подразделения насчитывает 31 человек, что составляет 100% профсоюзное членство </vt:lpstr>
      <vt:lpstr>Состав профкома</vt:lpstr>
      <vt:lpstr>Презентация PowerPoint</vt:lpstr>
      <vt:lpstr>Презентация PowerPoint</vt:lpstr>
      <vt:lpstr>     Задачи профсоюзного комитета</vt:lpstr>
      <vt:lpstr>         Контроль профсоюзного комитета</vt:lpstr>
      <vt:lpstr>      Руководство документами</vt:lpstr>
      <vt:lpstr>Сотрудничество с администрацией</vt:lpstr>
      <vt:lpstr>Коллективный договор Приложения</vt:lpstr>
      <vt:lpstr>      Средства, затраченные на       мероприятия по охране труда</vt:lpstr>
      <vt:lpstr>      Средства, затраченные на       культурно-массовые мероприятия</vt:lpstr>
      <vt:lpstr>      Новогодние подарки для детей сотрудников</vt:lpstr>
      <vt:lpstr>      Подписка на профсоюзные газеты</vt:lpstr>
      <vt:lpstr>      Материальная помощь</vt:lpstr>
      <vt:lpstr>      Израсходовано средств ППО</vt:lpstr>
      <vt:lpstr>      Дополнительные оплачиваемые отпуска За работу без листов нетрудоспособности</vt:lpstr>
      <vt:lpstr>     Заболеваемость </vt:lpstr>
      <vt:lpstr>     Заболеваемость </vt:lpstr>
      <vt:lpstr>     Повышение профессиональной квалификации </vt:lpstr>
      <vt:lpstr>     Аттестация педагогов</vt:lpstr>
      <vt:lpstr>Взаимодействие</vt:lpstr>
      <vt:lpstr>2024 – «Год семьи»  в Общероссийском Профсоюзе «Год организационно-кадрового единства</vt:lpstr>
      <vt:lpstr>       Рекомендации новому составу ПК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Отчетный доклад профсоюзного комитета структурного подразделения ГБОУ СОШ № 19  г. Сызрани «Детский сад «Солнышко»» о работе за период 2011-2013 г.г.                                           10 апреля 2014 г</dc:title>
  <dc:creator>Admin</dc:creator>
  <cp:lastModifiedBy>user</cp:lastModifiedBy>
  <cp:revision>104</cp:revision>
  <dcterms:created xsi:type="dcterms:W3CDTF">2014-04-02T09:20:44Z</dcterms:created>
  <dcterms:modified xsi:type="dcterms:W3CDTF">2024-04-08T07:40:14Z</dcterms:modified>
</cp:coreProperties>
</file>